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handoutMasterIdLst>
    <p:handoutMasterId r:id="rId21"/>
  </p:handoutMasterIdLst>
  <p:sldIdLst>
    <p:sldId id="256" r:id="rId2"/>
    <p:sldId id="285" r:id="rId3"/>
    <p:sldId id="310" r:id="rId4"/>
    <p:sldId id="297" r:id="rId5"/>
    <p:sldId id="309" r:id="rId6"/>
    <p:sldId id="298" r:id="rId7"/>
    <p:sldId id="299" r:id="rId8"/>
    <p:sldId id="300" r:id="rId9"/>
    <p:sldId id="301" r:id="rId10"/>
    <p:sldId id="302" r:id="rId11"/>
    <p:sldId id="308" r:id="rId12"/>
    <p:sldId id="303" r:id="rId13"/>
    <p:sldId id="311" r:id="rId14"/>
    <p:sldId id="304" r:id="rId15"/>
    <p:sldId id="312" r:id="rId16"/>
    <p:sldId id="305" r:id="rId17"/>
    <p:sldId id="306" r:id="rId18"/>
    <p:sldId id="307"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p:scale>
          <a:sx n="83" d="100"/>
          <a:sy n="83" d="100"/>
        </p:scale>
        <p:origin x="-996" y="-7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2419" y="30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CD00E5-9EC7-4EC9-A62F-1F872FA79E1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NZ"/>
        </a:p>
      </dgm:t>
    </dgm:pt>
    <dgm:pt modelId="{3B1278C4-60C0-442B-B06A-AFACFF098508}">
      <dgm:prSet phldrT="[Text]" custT="1"/>
      <dgm:spPr/>
      <dgm:t>
        <a:bodyPr/>
        <a:lstStyle/>
        <a:p>
          <a:r>
            <a:rPr lang="en-NZ" sz="3100" dirty="0" smtClean="0"/>
            <a:t>Screening </a:t>
          </a:r>
          <a:r>
            <a:rPr lang="en-NZ" sz="2400" dirty="0" smtClean="0"/>
            <a:t>(online)</a:t>
          </a:r>
          <a:endParaRPr lang="en-NZ" sz="2400" dirty="0"/>
        </a:p>
      </dgm:t>
    </dgm:pt>
    <dgm:pt modelId="{8190CD15-A771-42DA-A899-FFE3285A9C71}" type="parTrans" cxnId="{13E496E3-CE57-4270-B3EA-1E7990319139}">
      <dgm:prSet/>
      <dgm:spPr/>
      <dgm:t>
        <a:bodyPr/>
        <a:lstStyle/>
        <a:p>
          <a:endParaRPr lang="en-NZ"/>
        </a:p>
      </dgm:t>
    </dgm:pt>
    <dgm:pt modelId="{A210815C-603A-4EFD-94F7-E08E896E0710}" type="sibTrans" cxnId="{13E496E3-CE57-4270-B3EA-1E7990319139}">
      <dgm:prSet/>
      <dgm:spPr/>
      <dgm:t>
        <a:bodyPr/>
        <a:lstStyle/>
        <a:p>
          <a:endParaRPr lang="en-NZ"/>
        </a:p>
      </dgm:t>
    </dgm:pt>
    <dgm:pt modelId="{3733ED91-FB17-4924-8821-39C141135CBA}">
      <dgm:prSet phldrT="[Text]" custT="1"/>
      <dgm:spPr/>
      <dgm:t>
        <a:bodyPr/>
        <a:lstStyle/>
        <a:p>
          <a:r>
            <a:rPr lang="en-NZ" sz="3100" dirty="0" smtClean="0"/>
            <a:t>Diagnosis</a:t>
          </a:r>
          <a:r>
            <a:rPr lang="en-NZ" sz="1800" dirty="0" smtClean="0"/>
            <a:t> </a:t>
          </a:r>
          <a:r>
            <a:rPr lang="en-NZ" sz="2400" dirty="0" smtClean="0"/>
            <a:t>(pen &amp; paper: reading, listening and writing)</a:t>
          </a:r>
          <a:endParaRPr lang="en-NZ" sz="2400" dirty="0"/>
        </a:p>
      </dgm:t>
    </dgm:pt>
    <dgm:pt modelId="{CF0F56E2-BCD5-4D5A-B9FA-3F1D17691E9B}" type="parTrans" cxnId="{EC7BDC52-1B0F-420E-B39D-6D515680E3BB}">
      <dgm:prSet/>
      <dgm:spPr/>
      <dgm:t>
        <a:bodyPr/>
        <a:lstStyle/>
        <a:p>
          <a:endParaRPr lang="en-NZ"/>
        </a:p>
      </dgm:t>
    </dgm:pt>
    <dgm:pt modelId="{A1364FBB-323B-4C41-B933-78B4D328DFA8}" type="sibTrans" cxnId="{EC7BDC52-1B0F-420E-B39D-6D515680E3BB}">
      <dgm:prSet/>
      <dgm:spPr/>
      <dgm:t>
        <a:bodyPr/>
        <a:lstStyle/>
        <a:p>
          <a:endParaRPr lang="en-NZ"/>
        </a:p>
      </dgm:t>
    </dgm:pt>
    <dgm:pt modelId="{7A800027-B72A-4E7E-9FDB-9120A21CAE7E}">
      <dgm:prSet phldrT="[Text]"/>
      <dgm:spPr/>
      <dgm:t>
        <a:bodyPr/>
        <a:lstStyle/>
        <a:p>
          <a:r>
            <a:rPr lang="en-NZ" dirty="0" smtClean="0"/>
            <a:t>Advice and language enrichment</a:t>
          </a:r>
          <a:endParaRPr lang="en-NZ" dirty="0"/>
        </a:p>
      </dgm:t>
    </dgm:pt>
    <dgm:pt modelId="{FFE7C7F9-818E-40CC-A153-E630B9B4C649}" type="parTrans" cxnId="{7813A558-8D40-46A0-B48F-7E9645C673AB}">
      <dgm:prSet/>
      <dgm:spPr/>
      <dgm:t>
        <a:bodyPr/>
        <a:lstStyle/>
        <a:p>
          <a:endParaRPr lang="en-NZ"/>
        </a:p>
      </dgm:t>
    </dgm:pt>
    <dgm:pt modelId="{11B66176-2E8C-43A4-A771-AB6DB9165A39}" type="sibTrans" cxnId="{7813A558-8D40-46A0-B48F-7E9645C673AB}">
      <dgm:prSet/>
      <dgm:spPr/>
      <dgm:t>
        <a:bodyPr/>
        <a:lstStyle/>
        <a:p>
          <a:endParaRPr lang="en-NZ"/>
        </a:p>
      </dgm:t>
    </dgm:pt>
    <dgm:pt modelId="{8305DE30-6769-4555-BC00-FDE0B965D146}" type="pres">
      <dgm:prSet presAssocID="{ABCD00E5-9EC7-4EC9-A62F-1F872FA79E14}" presName="linear" presStyleCnt="0">
        <dgm:presLayoutVars>
          <dgm:dir/>
          <dgm:animLvl val="lvl"/>
          <dgm:resizeHandles val="exact"/>
        </dgm:presLayoutVars>
      </dgm:prSet>
      <dgm:spPr/>
      <dgm:t>
        <a:bodyPr/>
        <a:lstStyle/>
        <a:p>
          <a:endParaRPr lang="en-NZ"/>
        </a:p>
      </dgm:t>
    </dgm:pt>
    <dgm:pt modelId="{AF4E5DB6-F876-4361-B7BF-09A994347466}" type="pres">
      <dgm:prSet presAssocID="{3B1278C4-60C0-442B-B06A-AFACFF098508}" presName="parentLin" presStyleCnt="0"/>
      <dgm:spPr/>
    </dgm:pt>
    <dgm:pt modelId="{B09DBE07-14E9-4521-AA1F-22E5C09E9C21}" type="pres">
      <dgm:prSet presAssocID="{3B1278C4-60C0-442B-B06A-AFACFF098508}" presName="parentLeftMargin" presStyleLbl="node1" presStyleIdx="0" presStyleCnt="3"/>
      <dgm:spPr/>
      <dgm:t>
        <a:bodyPr/>
        <a:lstStyle/>
        <a:p>
          <a:endParaRPr lang="en-NZ"/>
        </a:p>
      </dgm:t>
    </dgm:pt>
    <dgm:pt modelId="{27289509-4D1E-49CB-AE91-2FBB0040D6B8}" type="pres">
      <dgm:prSet presAssocID="{3B1278C4-60C0-442B-B06A-AFACFF098508}" presName="parentText" presStyleLbl="node1" presStyleIdx="0" presStyleCnt="3">
        <dgm:presLayoutVars>
          <dgm:chMax val="0"/>
          <dgm:bulletEnabled val="1"/>
        </dgm:presLayoutVars>
      </dgm:prSet>
      <dgm:spPr/>
      <dgm:t>
        <a:bodyPr/>
        <a:lstStyle/>
        <a:p>
          <a:endParaRPr lang="en-NZ"/>
        </a:p>
      </dgm:t>
    </dgm:pt>
    <dgm:pt modelId="{31163D85-2D23-44F7-93CF-020570D6152B}" type="pres">
      <dgm:prSet presAssocID="{3B1278C4-60C0-442B-B06A-AFACFF098508}" presName="negativeSpace" presStyleCnt="0"/>
      <dgm:spPr/>
    </dgm:pt>
    <dgm:pt modelId="{65BFFE82-145A-4B7E-84F6-68DB95B77F44}" type="pres">
      <dgm:prSet presAssocID="{3B1278C4-60C0-442B-B06A-AFACFF098508}" presName="childText" presStyleLbl="conFgAcc1" presStyleIdx="0" presStyleCnt="3">
        <dgm:presLayoutVars>
          <dgm:bulletEnabled val="1"/>
        </dgm:presLayoutVars>
      </dgm:prSet>
      <dgm:spPr/>
    </dgm:pt>
    <dgm:pt modelId="{7C932C4A-58E8-4B23-ACE8-07EAC46220A1}" type="pres">
      <dgm:prSet presAssocID="{A210815C-603A-4EFD-94F7-E08E896E0710}" presName="spaceBetweenRectangles" presStyleCnt="0"/>
      <dgm:spPr/>
    </dgm:pt>
    <dgm:pt modelId="{EC8CBB96-6715-40F4-B01A-071FB922F56E}" type="pres">
      <dgm:prSet presAssocID="{3733ED91-FB17-4924-8821-39C141135CBA}" presName="parentLin" presStyleCnt="0"/>
      <dgm:spPr/>
    </dgm:pt>
    <dgm:pt modelId="{93E03ADF-0096-4507-8B70-D8A1438E56FF}" type="pres">
      <dgm:prSet presAssocID="{3733ED91-FB17-4924-8821-39C141135CBA}" presName="parentLeftMargin" presStyleLbl="node1" presStyleIdx="0" presStyleCnt="3"/>
      <dgm:spPr/>
      <dgm:t>
        <a:bodyPr/>
        <a:lstStyle/>
        <a:p>
          <a:endParaRPr lang="en-NZ"/>
        </a:p>
      </dgm:t>
    </dgm:pt>
    <dgm:pt modelId="{32FD2A9B-470E-43EF-A428-D9C15D14C36F}" type="pres">
      <dgm:prSet presAssocID="{3733ED91-FB17-4924-8821-39C141135CBA}" presName="parentText" presStyleLbl="node1" presStyleIdx="1" presStyleCnt="3">
        <dgm:presLayoutVars>
          <dgm:chMax val="0"/>
          <dgm:bulletEnabled val="1"/>
        </dgm:presLayoutVars>
      </dgm:prSet>
      <dgm:spPr/>
      <dgm:t>
        <a:bodyPr/>
        <a:lstStyle/>
        <a:p>
          <a:endParaRPr lang="en-NZ"/>
        </a:p>
      </dgm:t>
    </dgm:pt>
    <dgm:pt modelId="{2DB4D1D1-075F-4AD3-9318-69DA2D917F5B}" type="pres">
      <dgm:prSet presAssocID="{3733ED91-FB17-4924-8821-39C141135CBA}" presName="negativeSpace" presStyleCnt="0"/>
      <dgm:spPr/>
    </dgm:pt>
    <dgm:pt modelId="{2AB94B73-DC8D-4D1E-9507-02BBE27C0668}" type="pres">
      <dgm:prSet presAssocID="{3733ED91-FB17-4924-8821-39C141135CBA}" presName="childText" presStyleLbl="conFgAcc1" presStyleIdx="1" presStyleCnt="3">
        <dgm:presLayoutVars>
          <dgm:bulletEnabled val="1"/>
        </dgm:presLayoutVars>
      </dgm:prSet>
      <dgm:spPr/>
    </dgm:pt>
    <dgm:pt modelId="{9C60C716-E202-4FF6-9FE7-737668355969}" type="pres">
      <dgm:prSet presAssocID="{A1364FBB-323B-4C41-B933-78B4D328DFA8}" presName="spaceBetweenRectangles" presStyleCnt="0"/>
      <dgm:spPr/>
    </dgm:pt>
    <dgm:pt modelId="{5DDE00F8-AE13-436A-811E-1BDEDBBA5A77}" type="pres">
      <dgm:prSet presAssocID="{7A800027-B72A-4E7E-9FDB-9120A21CAE7E}" presName="parentLin" presStyleCnt="0"/>
      <dgm:spPr/>
    </dgm:pt>
    <dgm:pt modelId="{7EEB6203-ABB4-4976-992D-298E3E2A3B86}" type="pres">
      <dgm:prSet presAssocID="{7A800027-B72A-4E7E-9FDB-9120A21CAE7E}" presName="parentLeftMargin" presStyleLbl="node1" presStyleIdx="1" presStyleCnt="3"/>
      <dgm:spPr/>
      <dgm:t>
        <a:bodyPr/>
        <a:lstStyle/>
        <a:p>
          <a:endParaRPr lang="en-NZ"/>
        </a:p>
      </dgm:t>
    </dgm:pt>
    <dgm:pt modelId="{63EDD1F4-C767-416B-BB66-CD7499152B82}" type="pres">
      <dgm:prSet presAssocID="{7A800027-B72A-4E7E-9FDB-9120A21CAE7E}" presName="parentText" presStyleLbl="node1" presStyleIdx="2" presStyleCnt="3">
        <dgm:presLayoutVars>
          <dgm:chMax val="0"/>
          <dgm:bulletEnabled val="1"/>
        </dgm:presLayoutVars>
      </dgm:prSet>
      <dgm:spPr/>
      <dgm:t>
        <a:bodyPr/>
        <a:lstStyle/>
        <a:p>
          <a:endParaRPr lang="en-NZ"/>
        </a:p>
      </dgm:t>
    </dgm:pt>
    <dgm:pt modelId="{C19190EC-E145-4BC7-9E4D-8D85E1722630}" type="pres">
      <dgm:prSet presAssocID="{7A800027-B72A-4E7E-9FDB-9120A21CAE7E}" presName="negativeSpace" presStyleCnt="0"/>
      <dgm:spPr/>
    </dgm:pt>
    <dgm:pt modelId="{DF0E096A-FC0A-43A2-AF5F-5C03D594DAC2}" type="pres">
      <dgm:prSet presAssocID="{7A800027-B72A-4E7E-9FDB-9120A21CAE7E}" presName="childText" presStyleLbl="conFgAcc1" presStyleIdx="2" presStyleCnt="3">
        <dgm:presLayoutVars>
          <dgm:bulletEnabled val="1"/>
        </dgm:presLayoutVars>
      </dgm:prSet>
      <dgm:spPr/>
    </dgm:pt>
  </dgm:ptLst>
  <dgm:cxnLst>
    <dgm:cxn modelId="{EC7BDC52-1B0F-420E-B39D-6D515680E3BB}" srcId="{ABCD00E5-9EC7-4EC9-A62F-1F872FA79E14}" destId="{3733ED91-FB17-4924-8821-39C141135CBA}" srcOrd="1" destOrd="0" parTransId="{CF0F56E2-BCD5-4D5A-B9FA-3F1D17691E9B}" sibTransId="{A1364FBB-323B-4C41-B933-78B4D328DFA8}"/>
    <dgm:cxn modelId="{1826309A-937B-42BD-9282-8C9F55AF0A78}" type="presOf" srcId="{3B1278C4-60C0-442B-B06A-AFACFF098508}" destId="{B09DBE07-14E9-4521-AA1F-22E5C09E9C21}" srcOrd="0" destOrd="0" presId="urn:microsoft.com/office/officeart/2005/8/layout/list1"/>
    <dgm:cxn modelId="{03452C7B-8720-4E64-B5E6-52F441EBD8F5}" type="presOf" srcId="{3733ED91-FB17-4924-8821-39C141135CBA}" destId="{93E03ADF-0096-4507-8B70-D8A1438E56FF}" srcOrd="0" destOrd="0" presId="urn:microsoft.com/office/officeart/2005/8/layout/list1"/>
    <dgm:cxn modelId="{42B1A765-DE13-44C3-9F69-AC552717EC40}" type="presOf" srcId="{7A800027-B72A-4E7E-9FDB-9120A21CAE7E}" destId="{63EDD1F4-C767-416B-BB66-CD7499152B82}" srcOrd="1" destOrd="0" presId="urn:microsoft.com/office/officeart/2005/8/layout/list1"/>
    <dgm:cxn modelId="{993D533D-DB52-4939-B1C9-05A735B56F04}" type="presOf" srcId="{3733ED91-FB17-4924-8821-39C141135CBA}" destId="{32FD2A9B-470E-43EF-A428-D9C15D14C36F}" srcOrd="1" destOrd="0" presId="urn:microsoft.com/office/officeart/2005/8/layout/list1"/>
    <dgm:cxn modelId="{7813A558-8D40-46A0-B48F-7E9645C673AB}" srcId="{ABCD00E5-9EC7-4EC9-A62F-1F872FA79E14}" destId="{7A800027-B72A-4E7E-9FDB-9120A21CAE7E}" srcOrd="2" destOrd="0" parTransId="{FFE7C7F9-818E-40CC-A153-E630B9B4C649}" sibTransId="{11B66176-2E8C-43A4-A771-AB6DB9165A39}"/>
    <dgm:cxn modelId="{46D9411E-1636-4B72-B292-40ED4130CE8D}" type="presOf" srcId="{ABCD00E5-9EC7-4EC9-A62F-1F872FA79E14}" destId="{8305DE30-6769-4555-BC00-FDE0B965D146}" srcOrd="0" destOrd="0" presId="urn:microsoft.com/office/officeart/2005/8/layout/list1"/>
    <dgm:cxn modelId="{38FD1622-248F-4612-8D31-75FA5FD0010D}" type="presOf" srcId="{3B1278C4-60C0-442B-B06A-AFACFF098508}" destId="{27289509-4D1E-49CB-AE91-2FBB0040D6B8}" srcOrd="1" destOrd="0" presId="urn:microsoft.com/office/officeart/2005/8/layout/list1"/>
    <dgm:cxn modelId="{13E496E3-CE57-4270-B3EA-1E7990319139}" srcId="{ABCD00E5-9EC7-4EC9-A62F-1F872FA79E14}" destId="{3B1278C4-60C0-442B-B06A-AFACFF098508}" srcOrd="0" destOrd="0" parTransId="{8190CD15-A771-42DA-A899-FFE3285A9C71}" sibTransId="{A210815C-603A-4EFD-94F7-E08E896E0710}"/>
    <dgm:cxn modelId="{E39E714C-EC42-459B-B4A2-939FF6945532}" type="presOf" srcId="{7A800027-B72A-4E7E-9FDB-9120A21CAE7E}" destId="{7EEB6203-ABB4-4976-992D-298E3E2A3B86}" srcOrd="0" destOrd="0" presId="urn:microsoft.com/office/officeart/2005/8/layout/list1"/>
    <dgm:cxn modelId="{69732BCD-6F47-46B0-9C02-F224E63E87F4}" type="presParOf" srcId="{8305DE30-6769-4555-BC00-FDE0B965D146}" destId="{AF4E5DB6-F876-4361-B7BF-09A994347466}" srcOrd="0" destOrd="0" presId="urn:microsoft.com/office/officeart/2005/8/layout/list1"/>
    <dgm:cxn modelId="{85FE5AC6-0D51-4752-845F-314CD7186EBE}" type="presParOf" srcId="{AF4E5DB6-F876-4361-B7BF-09A994347466}" destId="{B09DBE07-14E9-4521-AA1F-22E5C09E9C21}" srcOrd="0" destOrd="0" presId="urn:microsoft.com/office/officeart/2005/8/layout/list1"/>
    <dgm:cxn modelId="{3F4962FA-2224-4967-B3E6-6CEB0023907A}" type="presParOf" srcId="{AF4E5DB6-F876-4361-B7BF-09A994347466}" destId="{27289509-4D1E-49CB-AE91-2FBB0040D6B8}" srcOrd="1" destOrd="0" presId="urn:microsoft.com/office/officeart/2005/8/layout/list1"/>
    <dgm:cxn modelId="{067CDA02-3DD4-4FFE-8762-BF27D58D3C59}" type="presParOf" srcId="{8305DE30-6769-4555-BC00-FDE0B965D146}" destId="{31163D85-2D23-44F7-93CF-020570D6152B}" srcOrd="1" destOrd="0" presId="urn:microsoft.com/office/officeart/2005/8/layout/list1"/>
    <dgm:cxn modelId="{573343A2-8C0E-4B80-8850-E117D2CAB7F2}" type="presParOf" srcId="{8305DE30-6769-4555-BC00-FDE0B965D146}" destId="{65BFFE82-145A-4B7E-84F6-68DB95B77F44}" srcOrd="2" destOrd="0" presId="urn:microsoft.com/office/officeart/2005/8/layout/list1"/>
    <dgm:cxn modelId="{5321B349-D861-4DD1-A139-27DE825A6044}" type="presParOf" srcId="{8305DE30-6769-4555-BC00-FDE0B965D146}" destId="{7C932C4A-58E8-4B23-ACE8-07EAC46220A1}" srcOrd="3" destOrd="0" presId="urn:microsoft.com/office/officeart/2005/8/layout/list1"/>
    <dgm:cxn modelId="{85F8FCF3-5A71-460C-814C-0A5A6B674DBA}" type="presParOf" srcId="{8305DE30-6769-4555-BC00-FDE0B965D146}" destId="{EC8CBB96-6715-40F4-B01A-071FB922F56E}" srcOrd="4" destOrd="0" presId="urn:microsoft.com/office/officeart/2005/8/layout/list1"/>
    <dgm:cxn modelId="{981CE442-88BB-42DE-8D29-B062297B310F}" type="presParOf" srcId="{EC8CBB96-6715-40F4-B01A-071FB922F56E}" destId="{93E03ADF-0096-4507-8B70-D8A1438E56FF}" srcOrd="0" destOrd="0" presId="urn:microsoft.com/office/officeart/2005/8/layout/list1"/>
    <dgm:cxn modelId="{D45DE6FA-87B7-483B-A3CB-C2BB1F4A6787}" type="presParOf" srcId="{EC8CBB96-6715-40F4-B01A-071FB922F56E}" destId="{32FD2A9B-470E-43EF-A428-D9C15D14C36F}" srcOrd="1" destOrd="0" presId="urn:microsoft.com/office/officeart/2005/8/layout/list1"/>
    <dgm:cxn modelId="{334AF6BF-3F21-4F19-85EA-9E05362ED3FB}" type="presParOf" srcId="{8305DE30-6769-4555-BC00-FDE0B965D146}" destId="{2DB4D1D1-075F-4AD3-9318-69DA2D917F5B}" srcOrd="5" destOrd="0" presId="urn:microsoft.com/office/officeart/2005/8/layout/list1"/>
    <dgm:cxn modelId="{63D4C5C3-4AB0-482E-B50F-477CD7D29066}" type="presParOf" srcId="{8305DE30-6769-4555-BC00-FDE0B965D146}" destId="{2AB94B73-DC8D-4D1E-9507-02BBE27C0668}" srcOrd="6" destOrd="0" presId="urn:microsoft.com/office/officeart/2005/8/layout/list1"/>
    <dgm:cxn modelId="{8BF611EB-EC8A-4D4D-BADE-06E96EBDDE4D}" type="presParOf" srcId="{8305DE30-6769-4555-BC00-FDE0B965D146}" destId="{9C60C716-E202-4FF6-9FE7-737668355969}" srcOrd="7" destOrd="0" presId="urn:microsoft.com/office/officeart/2005/8/layout/list1"/>
    <dgm:cxn modelId="{A784F415-C359-4F23-8BC0-0FACD4982B02}" type="presParOf" srcId="{8305DE30-6769-4555-BC00-FDE0B965D146}" destId="{5DDE00F8-AE13-436A-811E-1BDEDBBA5A77}" srcOrd="8" destOrd="0" presId="urn:microsoft.com/office/officeart/2005/8/layout/list1"/>
    <dgm:cxn modelId="{D108AEB8-2061-4F5F-A686-A014FE62B5F5}" type="presParOf" srcId="{5DDE00F8-AE13-436A-811E-1BDEDBBA5A77}" destId="{7EEB6203-ABB4-4976-992D-298E3E2A3B86}" srcOrd="0" destOrd="0" presId="urn:microsoft.com/office/officeart/2005/8/layout/list1"/>
    <dgm:cxn modelId="{0E08A5E0-9919-455B-9FE3-F5A106178F29}" type="presParOf" srcId="{5DDE00F8-AE13-436A-811E-1BDEDBBA5A77}" destId="{63EDD1F4-C767-416B-BB66-CD7499152B82}" srcOrd="1" destOrd="0" presId="urn:microsoft.com/office/officeart/2005/8/layout/list1"/>
    <dgm:cxn modelId="{D4F79521-5EFC-4E9B-9691-909A9A3446B2}" type="presParOf" srcId="{8305DE30-6769-4555-BC00-FDE0B965D146}" destId="{C19190EC-E145-4BC7-9E4D-8D85E1722630}" srcOrd="9" destOrd="0" presId="urn:microsoft.com/office/officeart/2005/8/layout/list1"/>
    <dgm:cxn modelId="{AFEE10D0-4B74-4A59-B9AC-63797135A48A}" type="presParOf" srcId="{8305DE30-6769-4555-BC00-FDE0B965D146}" destId="{DF0E096A-FC0A-43A2-AF5F-5C03D594DAC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BFFE82-145A-4B7E-84F6-68DB95B77F44}">
      <dsp:nvSpPr>
        <dsp:cNvPr id="0" name=""/>
        <dsp:cNvSpPr/>
      </dsp:nvSpPr>
      <dsp:spPr>
        <a:xfrm>
          <a:off x="0" y="695001"/>
          <a:ext cx="82296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289509-4D1E-49CB-AE91-2FBB0040D6B8}">
      <dsp:nvSpPr>
        <dsp:cNvPr id="0" name=""/>
        <dsp:cNvSpPr/>
      </dsp:nvSpPr>
      <dsp:spPr>
        <a:xfrm>
          <a:off x="411480" y="237441"/>
          <a:ext cx="576072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377950">
            <a:lnSpc>
              <a:spcPct val="90000"/>
            </a:lnSpc>
            <a:spcBef>
              <a:spcPct val="0"/>
            </a:spcBef>
            <a:spcAft>
              <a:spcPct val="35000"/>
            </a:spcAft>
          </a:pPr>
          <a:r>
            <a:rPr lang="en-NZ" sz="3100" kern="1200" dirty="0" smtClean="0"/>
            <a:t>Screening </a:t>
          </a:r>
          <a:r>
            <a:rPr lang="en-NZ" sz="2400" kern="1200" dirty="0" smtClean="0"/>
            <a:t>(online)</a:t>
          </a:r>
          <a:endParaRPr lang="en-NZ" sz="2400" kern="1200" dirty="0"/>
        </a:p>
      </dsp:txBody>
      <dsp:txXfrm>
        <a:off x="456152" y="282113"/>
        <a:ext cx="5671376" cy="825776"/>
      </dsp:txXfrm>
    </dsp:sp>
    <dsp:sp modelId="{2AB94B73-DC8D-4D1E-9507-02BBE27C0668}">
      <dsp:nvSpPr>
        <dsp:cNvPr id="0" name=""/>
        <dsp:cNvSpPr/>
      </dsp:nvSpPr>
      <dsp:spPr>
        <a:xfrm>
          <a:off x="0" y="2101161"/>
          <a:ext cx="82296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FD2A9B-470E-43EF-A428-D9C15D14C36F}">
      <dsp:nvSpPr>
        <dsp:cNvPr id="0" name=""/>
        <dsp:cNvSpPr/>
      </dsp:nvSpPr>
      <dsp:spPr>
        <a:xfrm>
          <a:off x="411480" y="1643601"/>
          <a:ext cx="576072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377950">
            <a:lnSpc>
              <a:spcPct val="90000"/>
            </a:lnSpc>
            <a:spcBef>
              <a:spcPct val="0"/>
            </a:spcBef>
            <a:spcAft>
              <a:spcPct val="35000"/>
            </a:spcAft>
          </a:pPr>
          <a:r>
            <a:rPr lang="en-NZ" sz="3100" kern="1200" dirty="0" smtClean="0"/>
            <a:t>Diagnosis</a:t>
          </a:r>
          <a:r>
            <a:rPr lang="en-NZ" sz="1800" kern="1200" dirty="0" smtClean="0"/>
            <a:t> </a:t>
          </a:r>
          <a:r>
            <a:rPr lang="en-NZ" sz="2400" kern="1200" dirty="0" smtClean="0"/>
            <a:t>(pen &amp; paper: reading, listening and writing)</a:t>
          </a:r>
          <a:endParaRPr lang="en-NZ" sz="2400" kern="1200" dirty="0"/>
        </a:p>
      </dsp:txBody>
      <dsp:txXfrm>
        <a:off x="456152" y="1688273"/>
        <a:ext cx="5671376" cy="825776"/>
      </dsp:txXfrm>
    </dsp:sp>
    <dsp:sp modelId="{DF0E096A-FC0A-43A2-AF5F-5C03D594DAC2}">
      <dsp:nvSpPr>
        <dsp:cNvPr id="0" name=""/>
        <dsp:cNvSpPr/>
      </dsp:nvSpPr>
      <dsp:spPr>
        <a:xfrm>
          <a:off x="0" y="3507321"/>
          <a:ext cx="82296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EDD1F4-C767-416B-BB66-CD7499152B82}">
      <dsp:nvSpPr>
        <dsp:cNvPr id="0" name=""/>
        <dsp:cNvSpPr/>
      </dsp:nvSpPr>
      <dsp:spPr>
        <a:xfrm>
          <a:off x="411480" y="3049761"/>
          <a:ext cx="576072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377950">
            <a:lnSpc>
              <a:spcPct val="90000"/>
            </a:lnSpc>
            <a:spcBef>
              <a:spcPct val="0"/>
            </a:spcBef>
            <a:spcAft>
              <a:spcPct val="35000"/>
            </a:spcAft>
          </a:pPr>
          <a:r>
            <a:rPr lang="en-NZ" sz="3100" kern="1200" dirty="0" smtClean="0"/>
            <a:t>Advice and language enrichment</a:t>
          </a:r>
          <a:endParaRPr lang="en-NZ" sz="3100" kern="1200" dirty="0"/>
        </a:p>
      </dsp:txBody>
      <dsp:txXfrm>
        <a:off x="456152" y="3094433"/>
        <a:ext cx="5671376"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23D8B9A-C4F6-41E8-A5A8-F7954BE395BB}" type="datetimeFigureOut">
              <a:rPr lang="en-NZ" smtClean="0"/>
              <a:t>22/06/2014</a:t>
            </a:fld>
            <a:endParaRPr lang="en-NZ"/>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DF5B074-D56C-43EB-ADBE-84D2D7633ADA}" type="slidenum">
              <a:rPr lang="en-NZ" smtClean="0"/>
              <a:t>‹#›</a:t>
            </a:fld>
            <a:endParaRPr lang="en-NZ"/>
          </a:p>
        </p:txBody>
      </p:sp>
    </p:spTree>
    <p:extLst>
      <p:ext uri="{BB962C8B-B14F-4D97-AF65-F5344CB8AC3E}">
        <p14:creationId xmlns:p14="http://schemas.microsoft.com/office/powerpoint/2010/main" val="2708933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97E4B34-5615-462C-97BE-CCE5D0C5A93F}" type="datetimeFigureOut">
              <a:rPr lang="en-NZ" smtClean="0"/>
              <a:t>22/06/2014</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D911BA4-388E-4527-8047-F80BA546AEF7}" type="slidenum">
              <a:rPr lang="en-NZ" smtClean="0"/>
              <a:t>‹#›</a:t>
            </a:fld>
            <a:endParaRPr lang="en-NZ"/>
          </a:p>
        </p:txBody>
      </p:sp>
    </p:spTree>
    <p:extLst>
      <p:ext uri="{BB962C8B-B14F-4D97-AF65-F5344CB8AC3E}">
        <p14:creationId xmlns:p14="http://schemas.microsoft.com/office/powerpoint/2010/main" val="2343629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3"/>
            <a:ext cx="5438140" cy="4466987"/>
          </a:xfrm>
          <a:prstGeom prst="rect">
            <a:avLst/>
          </a:prstGeom>
        </p:spPr>
        <p:txBody>
          <a:bodyPr/>
          <a:lstStyle/>
          <a:p>
            <a:r>
              <a:rPr lang="en-US" dirty="0">
                <a:ea typeface="Calibri"/>
                <a:cs typeface="Times New Roman"/>
              </a:rPr>
              <a:t>Narrative research inevitably involves the telling of stories (</a:t>
            </a:r>
            <a:r>
              <a:rPr lang="en-NZ" dirty="0" err="1">
                <a:ea typeface="Calibri"/>
                <a:cs typeface="Times New Roman"/>
              </a:rPr>
              <a:t>Barkhuizen</a:t>
            </a:r>
            <a:r>
              <a:rPr lang="en-NZ" dirty="0">
                <a:ea typeface="Calibri"/>
                <a:cs typeface="Times New Roman"/>
              </a:rPr>
              <a:t>, 2013; </a:t>
            </a:r>
            <a:r>
              <a:rPr lang="en-NZ" dirty="0" err="1">
                <a:ea typeface="Calibri"/>
                <a:cs typeface="Times New Roman"/>
              </a:rPr>
              <a:t>Barkhuizen</a:t>
            </a:r>
            <a:r>
              <a:rPr lang="en-NZ" dirty="0">
                <a:ea typeface="Calibri"/>
                <a:cs typeface="Times New Roman"/>
              </a:rPr>
              <a:t> et al., 2014; Bridges, 2006; </a:t>
            </a:r>
            <a:r>
              <a:rPr lang="en-US" dirty="0" err="1">
                <a:ea typeface="Calibri"/>
                <a:cs typeface="Times New Roman"/>
              </a:rPr>
              <a:t>Clandinin</a:t>
            </a:r>
            <a:r>
              <a:rPr lang="en-US" dirty="0">
                <a:ea typeface="Calibri"/>
                <a:cs typeface="Times New Roman"/>
              </a:rPr>
              <a:t> &amp; Connelly, 2000; </a:t>
            </a:r>
            <a:r>
              <a:rPr lang="en-NZ" dirty="0" err="1">
                <a:ea typeface="Calibri"/>
                <a:cs typeface="Times New Roman"/>
              </a:rPr>
              <a:t>Riessman</a:t>
            </a:r>
            <a:r>
              <a:rPr lang="en-NZ" dirty="0">
                <a:ea typeface="Calibri"/>
                <a:cs typeface="Times New Roman"/>
              </a:rPr>
              <a:t>, 2008</a:t>
            </a:r>
            <a:r>
              <a:rPr lang="en-NZ" dirty="0" smtClean="0">
                <a:ea typeface="Calibri"/>
                <a:cs typeface="Times New Roman"/>
              </a:rPr>
              <a:t>).</a:t>
            </a:r>
          </a:p>
          <a:p>
            <a:endParaRPr lang="en-NZ" dirty="0">
              <a:ea typeface="Calibri"/>
              <a:cs typeface="Times New Roman"/>
            </a:endParaRPr>
          </a:p>
          <a:p>
            <a:pPr>
              <a:lnSpc>
                <a:spcPct val="115000"/>
              </a:lnSpc>
              <a:spcAft>
                <a:spcPts val="1000"/>
              </a:spcAft>
            </a:pPr>
            <a:r>
              <a:rPr lang="en-NZ" dirty="0" smtClean="0">
                <a:ea typeface="Calibri"/>
                <a:cs typeface="Times New Roman"/>
              </a:rPr>
              <a:t>In </a:t>
            </a:r>
            <a:r>
              <a:rPr lang="en-NZ" dirty="0" smtClean="0">
                <a:ea typeface="Calibri"/>
                <a:cs typeface="Times New Roman"/>
              </a:rPr>
              <a:t>my talk today </a:t>
            </a:r>
            <a:r>
              <a:rPr lang="en-NZ" dirty="0">
                <a:ea typeface="Calibri"/>
                <a:cs typeface="Times New Roman"/>
              </a:rPr>
              <a:t>I would like to share parts of </a:t>
            </a:r>
            <a:r>
              <a:rPr lang="en-NZ" dirty="0" smtClean="0">
                <a:ea typeface="Calibri"/>
                <a:cs typeface="Times New Roman"/>
              </a:rPr>
              <a:t>my story with you, </a:t>
            </a:r>
            <a:r>
              <a:rPr lang="en-NZ" dirty="0">
                <a:ea typeface="Calibri"/>
                <a:cs typeface="Times New Roman"/>
              </a:rPr>
              <a:t>that of a doctoral student who decided to</a:t>
            </a:r>
            <a:r>
              <a:rPr lang="en-NZ" sz="1400" dirty="0">
                <a:latin typeface="Times New Roman"/>
                <a:ea typeface="Calibri"/>
              </a:rPr>
              <a:t> </a:t>
            </a:r>
            <a:r>
              <a:rPr lang="en-NZ" dirty="0">
                <a:ea typeface="Calibri"/>
                <a:cs typeface="Times New Roman"/>
              </a:rPr>
              <a:t>approach her research project from a narrative inquiry stance. </a:t>
            </a:r>
            <a:r>
              <a:rPr lang="en-NZ" dirty="0" smtClean="0">
                <a:ea typeface="Calibri"/>
                <a:cs typeface="Times New Roman"/>
              </a:rPr>
              <a:t>I </a:t>
            </a:r>
            <a:r>
              <a:rPr lang="en-NZ" dirty="0">
                <a:ea typeface="Calibri"/>
                <a:cs typeface="Times New Roman"/>
              </a:rPr>
              <a:t>am still </a:t>
            </a:r>
            <a:r>
              <a:rPr lang="en-NZ" dirty="0" smtClean="0">
                <a:ea typeface="Calibri"/>
                <a:cs typeface="Times New Roman"/>
              </a:rPr>
              <a:t>in </a:t>
            </a:r>
            <a:r>
              <a:rPr lang="en-NZ" dirty="0">
                <a:ea typeface="Calibri"/>
                <a:cs typeface="Times New Roman"/>
              </a:rPr>
              <a:t>the </a:t>
            </a:r>
            <a:r>
              <a:rPr lang="en-NZ" dirty="0" smtClean="0">
                <a:ea typeface="Calibri"/>
                <a:cs typeface="Times New Roman"/>
              </a:rPr>
              <a:t>early </a:t>
            </a:r>
            <a:r>
              <a:rPr lang="en-NZ" dirty="0">
                <a:ea typeface="Calibri"/>
                <a:cs typeface="Times New Roman"/>
              </a:rPr>
              <a:t>stages of my </a:t>
            </a:r>
            <a:r>
              <a:rPr lang="en-NZ" dirty="0" smtClean="0">
                <a:ea typeface="Calibri"/>
                <a:cs typeface="Times New Roman"/>
              </a:rPr>
              <a:t>PhD, and will draw on </a:t>
            </a:r>
            <a:r>
              <a:rPr lang="en-NZ" dirty="0" smtClean="0">
                <a:ea typeface="Calibri"/>
                <a:cs typeface="Times New Roman"/>
              </a:rPr>
              <a:t>the </a:t>
            </a:r>
            <a:r>
              <a:rPr lang="en-NZ" dirty="0">
                <a:ea typeface="Calibri"/>
                <a:cs typeface="Times New Roman"/>
              </a:rPr>
              <a:t>work of prominent scholars to illustrate some of the aspects of narrative inquiry which I have been thinking about. </a:t>
            </a:r>
            <a:endParaRPr lang="en-NZ" dirty="0" smtClean="0">
              <a:ea typeface="Calibri"/>
              <a:cs typeface="Times New Roman"/>
            </a:endParaRPr>
          </a:p>
          <a:p>
            <a:pPr>
              <a:lnSpc>
                <a:spcPct val="115000"/>
              </a:lnSpc>
              <a:spcAft>
                <a:spcPts val="1000"/>
              </a:spcAft>
            </a:pPr>
            <a:r>
              <a:rPr lang="en-NZ" dirty="0" smtClean="0">
                <a:ea typeface="Calibri"/>
                <a:cs typeface="Times New Roman"/>
              </a:rPr>
              <a:t>But </a:t>
            </a:r>
            <a:r>
              <a:rPr lang="en-NZ" dirty="0">
                <a:ea typeface="Calibri"/>
                <a:cs typeface="Times New Roman"/>
              </a:rPr>
              <a:t>firstly, if you allow me, I would like to tell you a bit about myself as I feel it is relevant to my research topic and to my reasons for choosing narrative inquiry as a research methodology.  </a:t>
            </a:r>
            <a:endParaRPr lang="en-US" dirty="0">
              <a:ea typeface="Calibri"/>
              <a:cs typeface="Times New Roman"/>
            </a:endParaRPr>
          </a:p>
        </p:txBody>
      </p:sp>
      <p:sp>
        <p:nvSpPr>
          <p:cNvPr id="4" name="Slide Number Placeholder 3"/>
          <p:cNvSpPr>
            <a:spLocks noGrp="1"/>
          </p:cNvSpPr>
          <p:nvPr>
            <p:ph type="sldNum" sz="quarter" idx="10"/>
          </p:nvPr>
        </p:nvSpPr>
        <p:spPr/>
        <p:txBody>
          <a:bodyPr/>
          <a:lstStyle/>
          <a:p>
            <a:fld id="{ED911BA4-388E-4527-8047-F80BA546AEF7}" type="slidenum">
              <a:rPr lang="en-NZ" smtClean="0"/>
              <a:t>1</a:t>
            </a:fld>
            <a:endParaRPr lang="en-NZ"/>
          </a:p>
        </p:txBody>
      </p:sp>
    </p:spTree>
    <p:extLst>
      <p:ext uri="{BB962C8B-B14F-4D97-AF65-F5344CB8AC3E}">
        <p14:creationId xmlns:p14="http://schemas.microsoft.com/office/powerpoint/2010/main" val="565440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467225"/>
          </a:xfrm>
          <a:prstGeom prst="rect">
            <a:avLst/>
          </a:prstGeom>
        </p:spPr>
        <p:txBody>
          <a:bodyPr/>
          <a:lstStyle/>
          <a:p>
            <a:pPr>
              <a:lnSpc>
                <a:spcPct val="115000"/>
              </a:lnSpc>
              <a:spcAft>
                <a:spcPts val="1000"/>
              </a:spcAft>
            </a:pPr>
            <a:r>
              <a:rPr lang="en-NZ" dirty="0">
                <a:ea typeface="Calibri"/>
                <a:cs typeface="Times New Roman"/>
              </a:rPr>
              <a:t>Narrative data in studies of language teaching and learning may be collected in a variety of forms: oral narratives, written narratives, and multimodal narratives, and data can be elicited in different ways. With oral narratives, for example, interviews are commonly used to elicit accounts; written narrative data may be collected in the form of diaries, language learning histories, reflective journals and narrative frames, while multimodal narratives may include visual components, such as photographs or drawings, which can be used as both a subject or a tool in a particular study (</a:t>
            </a:r>
            <a:r>
              <a:rPr lang="en-NZ" dirty="0" err="1">
                <a:ea typeface="Calibri"/>
                <a:cs typeface="Times New Roman"/>
              </a:rPr>
              <a:t>Barkhuizen</a:t>
            </a:r>
            <a:r>
              <a:rPr lang="en-NZ" dirty="0">
                <a:ea typeface="Calibri"/>
                <a:cs typeface="Times New Roman"/>
              </a:rPr>
              <a:t> et al., 2014</a:t>
            </a:r>
            <a:r>
              <a:rPr lang="en-NZ" dirty="0" smtClean="0">
                <a:ea typeface="Calibri"/>
                <a:cs typeface="Times New Roman"/>
              </a:rPr>
              <a:t>).</a:t>
            </a:r>
          </a:p>
          <a:p>
            <a:pPr>
              <a:lnSpc>
                <a:spcPct val="115000"/>
              </a:lnSpc>
              <a:spcAft>
                <a:spcPts val="1000"/>
              </a:spcAft>
            </a:pPr>
            <a:r>
              <a:rPr lang="en-NZ" dirty="0" smtClean="0">
                <a:ea typeface="Calibri"/>
                <a:cs typeface="Times New Roman"/>
              </a:rPr>
              <a:t> </a:t>
            </a:r>
            <a:r>
              <a:rPr lang="en-NZ" dirty="0">
                <a:ea typeface="Calibri"/>
                <a:cs typeface="Times New Roman"/>
              </a:rPr>
              <a:t>In my study, I will work mainly with oral narrative data to be collected in multiple interviews with each participant</a:t>
            </a:r>
            <a:r>
              <a:rPr lang="en-NZ" dirty="0" smtClean="0">
                <a:ea typeface="Calibri"/>
                <a:cs typeface="Times New Roman"/>
              </a:rPr>
              <a:t>.</a:t>
            </a:r>
          </a:p>
          <a:p>
            <a:pPr>
              <a:lnSpc>
                <a:spcPct val="115000"/>
              </a:lnSpc>
              <a:spcAft>
                <a:spcPts val="1000"/>
              </a:spcAft>
            </a:pPr>
            <a:r>
              <a:rPr lang="en-NZ" dirty="0">
                <a:ea typeface="Calibri"/>
                <a:cs typeface="Times New Roman"/>
              </a:rPr>
              <a:t>One important aspect of oral data collection is the language in which interviews are conducted.</a:t>
            </a:r>
            <a:endParaRPr lang="en-US" dirty="0">
              <a:ea typeface="Calibri"/>
              <a:cs typeface="Times New Roman"/>
            </a:endParaRPr>
          </a:p>
          <a:p>
            <a:endParaRPr lang="en-US" dirty="0"/>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10</a:t>
            </a:fld>
            <a:endParaRPr lang="en-NZ"/>
          </a:p>
        </p:txBody>
      </p:sp>
    </p:spTree>
    <p:extLst>
      <p:ext uri="{BB962C8B-B14F-4D97-AF65-F5344CB8AC3E}">
        <p14:creationId xmlns:p14="http://schemas.microsoft.com/office/powerpoint/2010/main" val="1504929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5000972"/>
          </a:xfrm>
          <a:prstGeom prst="rect">
            <a:avLst/>
          </a:prstGeom>
        </p:spPr>
        <p:txBody>
          <a:bodyPr/>
          <a:lstStyle/>
          <a:p>
            <a:pPr>
              <a:lnSpc>
                <a:spcPct val="115000"/>
              </a:lnSpc>
              <a:spcAft>
                <a:spcPts val="1000"/>
              </a:spcAft>
            </a:pPr>
            <a:r>
              <a:rPr lang="en-NZ" dirty="0" smtClean="0">
                <a:ea typeface="Calibri"/>
                <a:cs typeface="Times New Roman"/>
              </a:rPr>
              <a:t>Benson </a:t>
            </a:r>
            <a:r>
              <a:rPr lang="en-NZ" dirty="0">
                <a:ea typeface="Calibri"/>
                <a:cs typeface="Times New Roman"/>
              </a:rPr>
              <a:t>(2013: 249) stated: ‘Ideally, narrative studies would be carried out in a shared first language, but it is in the nature of second language learning research that this will rarely be possible’. When researchers do not speak their participants’ first language proficiently, they may opt for using translated data if they think participants would express themselves more eloquently, and thus provide more detailed accounts, in their first language. Benson (2013: 250), for example, in his work context has ‘found that problems associated with the use of translated data are outweighed by the quality of the data itself’. </a:t>
            </a:r>
            <a:endParaRPr lang="en-NZ" dirty="0" smtClean="0">
              <a:ea typeface="Calibri"/>
              <a:cs typeface="Times New Roman"/>
            </a:endParaRPr>
          </a:p>
          <a:p>
            <a:pPr>
              <a:lnSpc>
                <a:spcPct val="115000"/>
              </a:lnSpc>
              <a:spcAft>
                <a:spcPts val="1000"/>
              </a:spcAft>
            </a:pPr>
            <a:r>
              <a:rPr lang="en-NZ" dirty="0" smtClean="0">
                <a:ea typeface="Calibri"/>
                <a:cs typeface="Times New Roman"/>
              </a:rPr>
              <a:t>In </a:t>
            </a:r>
            <a:r>
              <a:rPr lang="en-NZ" dirty="0">
                <a:ea typeface="Calibri"/>
                <a:cs typeface="Times New Roman"/>
              </a:rPr>
              <a:t>my study my participants and I will share </a:t>
            </a:r>
            <a:r>
              <a:rPr lang="en-NZ" dirty="0" smtClean="0">
                <a:ea typeface="Calibri"/>
                <a:cs typeface="Times New Roman"/>
              </a:rPr>
              <a:t>a second language (or 3</a:t>
            </a:r>
            <a:r>
              <a:rPr lang="en-NZ" baseline="30000" dirty="0" smtClean="0">
                <a:ea typeface="Calibri"/>
                <a:cs typeface="Times New Roman"/>
              </a:rPr>
              <a:t>rd</a:t>
            </a:r>
            <a:r>
              <a:rPr lang="en-NZ" dirty="0" smtClean="0">
                <a:ea typeface="Calibri"/>
                <a:cs typeface="Times New Roman"/>
              </a:rPr>
              <a:t>, 4</a:t>
            </a:r>
            <a:r>
              <a:rPr lang="en-NZ" baseline="30000" dirty="0" smtClean="0">
                <a:ea typeface="Calibri"/>
                <a:cs typeface="Times New Roman"/>
              </a:rPr>
              <a:t>th</a:t>
            </a:r>
            <a:r>
              <a:rPr lang="en-NZ" dirty="0" smtClean="0">
                <a:ea typeface="Calibri"/>
                <a:cs typeface="Times New Roman"/>
              </a:rPr>
              <a:t> for some people). I </a:t>
            </a:r>
            <a:r>
              <a:rPr lang="en-NZ" dirty="0">
                <a:ea typeface="Calibri"/>
                <a:cs typeface="Times New Roman"/>
              </a:rPr>
              <a:t>wish to get as close as possible to the people I will be working with, </a:t>
            </a:r>
            <a:r>
              <a:rPr lang="en-NZ" dirty="0" smtClean="0">
                <a:ea typeface="Calibri"/>
                <a:cs typeface="Times New Roman"/>
              </a:rPr>
              <a:t>so I will </a:t>
            </a:r>
            <a:r>
              <a:rPr lang="en-NZ" dirty="0">
                <a:ea typeface="Calibri"/>
                <a:cs typeface="Times New Roman"/>
              </a:rPr>
              <a:t>conduct all interviews. I know it is very unlikely that we will be able to resort to any other language rather than English (unless I find speakers of Portuguese, Spanish or French), but I have the impression that because English is not my first language either, we will be able to relate to one another and hopefully lessen the distance sometimes seen in the researcher-participant relationship.  </a:t>
            </a:r>
            <a:endParaRPr lang="en-NZ" dirty="0" smtClean="0">
              <a:ea typeface="Calibri"/>
              <a:cs typeface="Times New Roman"/>
            </a:endParaRPr>
          </a:p>
          <a:p>
            <a:pPr>
              <a:lnSpc>
                <a:spcPct val="115000"/>
              </a:lnSpc>
              <a:spcAft>
                <a:spcPts val="1000"/>
              </a:spcAft>
            </a:pPr>
            <a:r>
              <a:rPr lang="en-NZ" dirty="0" smtClean="0">
                <a:ea typeface="Calibri"/>
                <a:cs typeface="Times New Roman"/>
              </a:rPr>
              <a:t>For </a:t>
            </a:r>
            <a:r>
              <a:rPr lang="en-NZ" dirty="0">
                <a:ea typeface="Calibri"/>
                <a:cs typeface="Times New Roman"/>
              </a:rPr>
              <a:t>the same reason, that of wanting to connect with my participants and their stories, I will transcribe all the interviews. Penny Hacker </a:t>
            </a:r>
            <a:r>
              <a:rPr lang="en-NZ" dirty="0" smtClean="0">
                <a:ea typeface="Calibri"/>
                <a:cs typeface="Times New Roman"/>
              </a:rPr>
              <a:t>makes </a:t>
            </a:r>
            <a:r>
              <a:rPr lang="en-NZ" dirty="0">
                <a:ea typeface="Calibri"/>
                <a:cs typeface="Times New Roman"/>
              </a:rPr>
              <a:t>a perceptive comment on her own transcribing process during her PhD </a:t>
            </a:r>
            <a:r>
              <a:rPr lang="en-NZ" dirty="0" smtClean="0">
                <a:ea typeface="Calibri"/>
                <a:cs typeface="Times New Roman"/>
              </a:rPr>
              <a:t>research</a:t>
            </a:r>
            <a:r>
              <a:rPr lang="en-NZ" dirty="0">
                <a:ea typeface="Calibri"/>
                <a:cs typeface="Times New Roman"/>
              </a:rPr>
              <a:t> </a:t>
            </a:r>
            <a:r>
              <a:rPr lang="en-NZ" dirty="0" smtClean="0">
                <a:ea typeface="Calibri"/>
                <a:cs typeface="Times New Roman"/>
              </a:rPr>
              <a:t>(read quote).  And I think that this how I would feel if I decided not to transcribe my own interviews.</a:t>
            </a:r>
            <a:endParaRPr lang="en-US" dirty="0">
              <a:ea typeface="Calibri"/>
              <a:cs typeface="Times New Roman"/>
            </a:endParaRPr>
          </a:p>
          <a:p>
            <a:endParaRPr lang="en-US" dirty="0"/>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11</a:t>
            </a:fld>
            <a:endParaRPr lang="en-NZ"/>
          </a:p>
        </p:txBody>
      </p:sp>
    </p:spTree>
    <p:extLst>
      <p:ext uri="{BB962C8B-B14F-4D97-AF65-F5344CB8AC3E}">
        <p14:creationId xmlns:p14="http://schemas.microsoft.com/office/powerpoint/2010/main" val="409269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467225"/>
          </a:xfrm>
          <a:prstGeom prst="rect">
            <a:avLst/>
          </a:prstGeom>
        </p:spPr>
        <p:txBody>
          <a:bodyPr/>
          <a:lstStyle/>
          <a:p>
            <a:r>
              <a:rPr lang="en-NZ" dirty="0">
                <a:ea typeface="Calibri"/>
                <a:cs typeface="Times New Roman"/>
              </a:rPr>
              <a:t>Data analysis in qualitative research is said to be iterative, emergent and interpretive (</a:t>
            </a:r>
            <a:r>
              <a:rPr lang="en-NZ" dirty="0" err="1">
                <a:ea typeface="Calibri"/>
                <a:cs typeface="Times New Roman"/>
              </a:rPr>
              <a:t>Dörnyei</a:t>
            </a:r>
            <a:r>
              <a:rPr lang="en-NZ" dirty="0">
                <a:ea typeface="Calibri"/>
                <a:cs typeface="Times New Roman"/>
              </a:rPr>
              <a:t>, 2007). </a:t>
            </a:r>
            <a:endParaRPr lang="en-NZ" dirty="0" smtClean="0">
              <a:ea typeface="Calibri"/>
              <a:cs typeface="Times New Roman"/>
            </a:endParaRPr>
          </a:p>
          <a:p>
            <a:endParaRPr lang="en-NZ" dirty="0" smtClean="0">
              <a:ea typeface="Calibri"/>
              <a:cs typeface="Times New Roman"/>
            </a:endParaRPr>
          </a:p>
          <a:p>
            <a:r>
              <a:rPr lang="en-NZ" dirty="0" err="1" smtClean="0">
                <a:ea typeface="Calibri"/>
                <a:cs typeface="Times New Roman"/>
              </a:rPr>
              <a:t>Barkhuizen</a:t>
            </a:r>
            <a:r>
              <a:rPr lang="en-NZ" dirty="0">
                <a:ea typeface="Calibri"/>
                <a:cs typeface="Times New Roman"/>
              </a:rPr>
              <a:t>, Benson and </a:t>
            </a:r>
            <a:r>
              <a:rPr lang="en-NZ" dirty="0" err="1">
                <a:ea typeface="Calibri"/>
                <a:cs typeface="Times New Roman"/>
              </a:rPr>
              <a:t>Chik</a:t>
            </a:r>
            <a:r>
              <a:rPr lang="en-NZ" dirty="0">
                <a:ea typeface="Calibri"/>
                <a:cs typeface="Times New Roman"/>
              </a:rPr>
              <a:t> advise narrative researchers to keep these terms in mind when analysing </a:t>
            </a:r>
            <a:r>
              <a:rPr lang="en-NZ" dirty="0" smtClean="0">
                <a:ea typeface="Calibri"/>
                <a:cs typeface="Times New Roman"/>
              </a:rPr>
              <a:t>data. They also say that in many narrative studies, the basic approach is to read, discuss, and write about the data repeatedly and with an open mind, but that more specific strategies help make this basic approach more relevant to the form of the data, thus making the analysis more systematic or rigorous.</a:t>
            </a:r>
          </a:p>
          <a:p>
            <a:endParaRPr lang="en-NZ" dirty="0" smtClean="0">
              <a:ea typeface="Calibri"/>
              <a:cs typeface="Times New Roman"/>
            </a:endParaRPr>
          </a:p>
          <a:p>
            <a:pPr>
              <a:lnSpc>
                <a:spcPct val="115000"/>
              </a:lnSpc>
              <a:spcAft>
                <a:spcPts val="1000"/>
              </a:spcAft>
            </a:pPr>
            <a:r>
              <a:rPr lang="en-NZ" dirty="0" smtClean="0">
                <a:ea typeface="Calibri"/>
                <a:cs typeface="Times New Roman"/>
              </a:rPr>
              <a:t>The </a:t>
            </a:r>
            <a:r>
              <a:rPr lang="en-NZ" dirty="0">
                <a:ea typeface="Calibri"/>
                <a:cs typeface="Times New Roman"/>
              </a:rPr>
              <a:t>first step, however, is to establish whether the data ‘is “narrative” or “non-narrative” in form’ (2014: 73). In their words: ‘The significance of this distinction lies in what happens next. Will the data analysis be a matter of analysing one or more narratives or will it be a matter of using narrative writing as a strategy to analyse non-narrative data?’ (</a:t>
            </a:r>
            <a:r>
              <a:rPr lang="en-NZ" dirty="0" err="1">
                <a:ea typeface="Calibri"/>
                <a:cs typeface="Times New Roman"/>
              </a:rPr>
              <a:t>Barkhuizen</a:t>
            </a:r>
            <a:r>
              <a:rPr lang="en-NZ" dirty="0">
                <a:ea typeface="Calibri"/>
                <a:cs typeface="Times New Roman"/>
              </a:rPr>
              <a:t> et al., 2014: 73). The authors caution readers about this distinction being ‘fuzzy’, and usually coming down to ‘how researchers choose to look at their data’ (2013: 74). </a:t>
            </a:r>
            <a:endParaRPr lang="en-US" dirty="0"/>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12</a:t>
            </a:fld>
            <a:endParaRPr lang="en-NZ"/>
          </a:p>
        </p:txBody>
      </p:sp>
    </p:spTree>
    <p:extLst>
      <p:ext uri="{BB962C8B-B14F-4D97-AF65-F5344CB8AC3E}">
        <p14:creationId xmlns:p14="http://schemas.microsoft.com/office/powerpoint/2010/main" val="920622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928964"/>
          </a:xfrm>
          <a:prstGeom prst="rect">
            <a:avLst/>
          </a:prstGeom>
        </p:spPr>
        <p:txBody>
          <a:bodyPr/>
          <a:lstStyle/>
          <a:p>
            <a:pPr>
              <a:lnSpc>
                <a:spcPct val="115000"/>
              </a:lnSpc>
              <a:spcAft>
                <a:spcPts val="1000"/>
              </a:spcAft>
            </a:pPr>
            <a:r>
              <a:rPr lang="en-US" sz="1100" dirty="0" smtClean="0"/>
              <a:t>When choosing to </a:t>
            </a:r>
            <a:r>
              <a:rPr lang="en-US" sz="1100" dirty="0" err="1" smtClean="0"/>
              <a:t>analyse</a:t>
            </a:r>
            <a:r>
              <a:rPr lang="en-US" sz="1100" dirty="0" smtClean="0"/>
              <a:t> narrative data, then there are usually two avenues for doing this. </a:t>
            </a:r>
            <a:r>
              <a:rPr lang="en-NZ" sz="1100" dirty="0" smtClean="0">
                <a:cs typeface="Times New Roman"/>
              </a:rPr>
              <a:t>O</a:t>
            </a:r>
            <a:r>
              <a:rPr lang="en-NZ" sz="1100" dirty="0" smtClean="0">
                <a:ea typeface="Calibri"/>
                <a:cs typeface="Times New Roman"/>
              </a:rPr>
              <a:t>ne </a:t>
            </a:r>
            <a:r>
              <a:rPr lang="en-NZ" sz="1100" dirty="0">
                <a:ea typeface="Calibri"/>
                <a:cs typeface="Times New Roman"/>
              </a:rPr>
              <a:t>possibility </a:t>
            </a:r>
            <a:r>
              <a:rPr lang="en-NZ" sz="1100" dirty="0" smtClean="0">
                <a:ea typeface="Calibri"/>
                <a:cs typeface="Times New Roman"/>
              </a:rPr>
              <a:t>is </a:t>
            </a:r>
            <a:r>
              <a:rPr lang="en-NZ" sz="1100" dirty="0">
                <a:ea typeface="Calibri"/>
                <a:cs typeface="Times New Roman"/>
              </a:rPr>
              <a:t>to do it thematically. ‘</a:t>
            </a:r>
            <a:r>
              <a:rPr lang="en-NZ" sz="1100" dirty="0" err="1">
                <a:ea typeface="Calibri"/>
                <a:cs typeface="Times New Roman"/>
              </a:rPr>
              <a:t>Polkinghorne</a:t>
            </a:r>
            <a:r>
              <a:rPr lang="en-NZ" sz="1100" dirty="0">
                <a:ea typeface="Calibri"/>
                <a:cs typeface="Times New Roman"/>
              </a:rPr>
              <a:t> (1995) uses the term “paradigmatic” to describe the characteristic mode of analysis of narrative data’ (</a:t>
            </a:r>
            <a:r>
              <a:rPr lang="en-NZ" sz="1100" dirty="0" err="1">
                <a:ea typeface="Calibri"/>
                <a:cs typeface="Times New Roman"/>
              </a:rPr>
              <a:t>Barkhuizen</a:t>
            </a:r>
            <a:r>
              <a:rPr lang="en-NZ" sz="1100" dirty="0">
                <a:ea typeface="Calibri"/>
                <a:cs typeface="Times New Roman"/>
              </a:rPr>
              <a:t> et al., 2014: 74) and ‘identifies paradigmatic analysis with analysis of the “content” of narratives or </a:t>
            </a:r>
            <a:r>
              <a:rPr lang="en-NZ" sz="1100" i="1" dirty="0">
                <a:ea typeface="Calibri"/>
                <a:cs typeface="Times New Roman"/>
              </a:rPr>
              <a:t>what</a:t>
            </a:r>
            <a:r>
              <a:rPr lang="en-NZ" sz="1100" dirty="0">
                <a:ea typeface="Calibri"/>
                <a:cs typeface="Times New Roman"/>
              </a:rPr>
              <a:t> they say about their subject matter’ (2014: 75). </a:t>
            </a:r>
            <a:endParaRPr lang="en-NZ" sz="1100" dirty="0" smtClean="0">
              <a:ea typeface="Calibri"/>
              <a:cs typeface="Times New Roman"/>
            </a:endParaRPr>
          </a:p>
          <a:p>
            <a:pPr>
              <a:lnSpc>
                <a:spcPct val="115000"/>
              </a:lnSpc>
              <a:spcAft>
                <a:spcPts val="1000"/>
              </a:spcAft>
            </a:pPr>
            <a:r>
              <a:rPr lang="en-NZ" sz="1100" dirty="0" smtClean="0">
                <a:ea typeface="Calibri"/>
                <a:cs typeface="Times New Roman"/>
              </a:rPr>
              <a:t>Another </a:t>
            </a:r>
            <a:r>
              <a:rPr lang="en-NZ" sz="1100" dirty="0">
                <a:ea typeface="Calibri"/>
                <a:cs typeface="Times New Roman"/>
              </a:rPr>
              <a:t>possibility is to analyse narrative discourse by, for example, looking at metaphors, the structure of narratives, or narrative in interaction, which deals only with short narratives that happen in natural spoken interaction (</a:t>
            </a:r>
            <a:r>
              <a:rPr lang="en-NZ" sz="1100" dirty="0" err="1">
                <a:ea typeface="Calibri"/>
                <a:cs typeface="Times New Roman"/>
              </a:rPr>
              <a:t>Barkhuizen</a:t>
            </a:r>
            <a:r>
              <a:rPr lang="en-NZ" sz="1100" dirty="0">
                <a:ea typeface="Calibri"/>
                <a:cs typeface="Times New Roman"/>
              </a:rPr>
              <a:t> et al., 2014). </a:t>
            </a:r>
            <a:endParaRPr lang="en-NZ" sz="1100" dirty="0" smtClean="0">
              <a:ea typeface="Calibri"/>
              <a:cs typeface="Times New Roman"/>
            </a:endParaRPr>
          </a:p>
          <a:p>
            <a:pPr>
              <a:lnSpc>
                <a:spcPct val="115000"/>
              </a:lnSpc>
              <a:spcAft>
                <a:spcPts val="1000"/>
              </a:spcAft>
            </a:pPr>
            <a:r>
              <a:rPr lang="en-US" sz="1100" dirty="0" smtClean="0">
                <a:ea typeface="Calibri"/>
                <a:cs typeface="Times New Roman"/>
              </a:rPr>
              <a:t>Narrative writing can also be used as a data analysis strategy. We can craft narratives to help us make sense of the data collected in a narrative project. This is what </a:t>
            </a:r>
            <a:r>
              <a:rPr lang="en-US" sz="1100" dirty="0" err="1" smtClean="0">
                <a:ea typeface="Calibri"/>
                <a:cs typeface="Times New Roman"/>
              </a:rPr>
              <a:t>Polkinghorne</a:t>
            </a:r>
            <a:r>
              <a:rPr lang="en-US" sz="1100" dirty="0" smtClean="0">
                <a:ea typeface="Calibri"/>
                <a:cs typeface="Times New Roman"/>
              </a:rPr>
              <a:t> calls “narrative analysis” and </a:t>
            </a:r>
            <a:r>
              <a:rPr lang="en-US" sz="1100" dirty="0" err="1" smtClean="0">
                <a:ea typeface="Calibri"/>
                <a:cs typeface="Times New Roman"/>
              </a:rPr>
              <a:t>Clandinin</a:t>
            </a:r>
            <a:r>
              <a:rPr lang="en-US" sz="1100" dirty="0" smtClean="0">
                <a:ea typeface="Calibri"/>
                <a:cs typeface="Times New Roman"/>
              </a:rPr>
              <a:t> &amp; Connelly refer to as “</a:t>
            </a:r>
            <a:r>
              <a:rPr lang="en-US" sz="1100" dirty="0" err="1" smtClean="0">
                <a:ea typeface="Calibri"/>
                <a:cs typeface="Times New Roman"/>
              </a:rPr>
              <a:t>restorying</a:t>
            </a:r>
            <a:r>
              <a:rPr lang="en-US" sz="1100" dirty="0" smtClean="0">
                <a:ea typeface="Calibri"/>
                <a:cs typeface="Times New Roman"/>
              </a:rPr>
              <a:t>”. </a:t>
            </a:r>
          </a:p>
          <a:p>
            <a:pPr>
              <a:lnSpc>
                <a:spcPct val="115000"/>
              </a:lnSpc>
              <a:spcAft>
                <a:spcPts val="1000"/>
              </a:spcAft>
            </a:pPr>
            <a:r>
              <a:rPr lang="en-NZ" sz="1100" dirty="0">
                <a:ea typeface="Calibri"/>
                <a:cs typeface="Times New Roman"/>
              </a:rPr>
              <a:t>In my research proposal, I said that I would begin with thematic analysis and would also consider the possibility of using structural analysis, following </a:t>
            </a:r>
            <a:r>
              <a:rPr lang="en-NZ" sz="1100" dirty="0" err="1">
                <a:ea typeface="Calibri"/>
                <a:cs typeface="Times New Roman"/>
              </a:rPr>
              <a:t>Riessman’s</a:t>
            </a:r>
            <a:r>
              <a:rPr lang="en-NZ" sz="1100" dirty="0">
                <a:ea typeface="Calibri"/>
                <a:cs typeface="Times New Roman"/>
              </a:rPr>
              <a:t> (2008) suggestion of strengthening the thematic analysis of multiple narratives by investigating the way different participants construct their stories. As I mention before, not having to tie myself to a specific way of doing things was one of the pluses I found with narrative inquiry. I have an idea of how I would like to do things, but I am sure it will change the more I get involved in my project and the more I learn in the process. </a:t>
            </a:r>
            <a:r>
              <a:rPr lang="en-NZ" sz="1100" dirty="0" smtClean="0">
                <a:ea typeface="Calibri"/>
                <a:cs typeface="Times New Roman"/>
              </a:rPr>
              <a:t>For example, I now know that it makes more sense to talk about narrative research in terms of a “more or less continuum” (Barkhuizen, 2013), even when thinking about the analysis of narrative data.   </a:t>
            </a:r>
            <a:endParaRPr lang="en-US" sz="1100" dirty="0">
              <a:ea typeface="Calibri"/>
              <a:cs typeface="Times New Roman"/>
            </a:endParaRPr>
          </a:p>
          <a:p>
            <a:pPr>
              <a:lnSpc>
                <a:spcPct val="115000"/>
              </a:lnSpc>
              <a:spcAft>
                <a:spcPts val="1000"/>
              </a:spcAft>
            </a:pPr>
            <a:endParaRPr lang="en-US" dirty="0">
              <a:ea typeface="Calibri"/>
              <a:cs typeface="Times New Roman"/>
            </a:endParaRPr>
          </a:p>
          <a:p>
            <a:endParaRPr lang="en-US" dirty="0"/>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13</a:t>
            </a:fld>
            <a:endParaRPr lang="en-NZ" dirty="0"/>
          </a:p>
        </p:txBody>
      </p:sp>
    </p:spTree>
    <p:extLst>
      <p:ext uri="{BB962C8B-B14F-4D97-AF65-F5344CB8AC3E}">
        <p14:creationId xmlns:p14="http://schemas.microsoft.com/office/powerpoint/2010/main" val="1764646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467225"/>
          </a:xfrm>
          <a:prstGeom prst="rect">
            <a:avLst/>
          </a:prstGeom>
        </p:spPr>
        <p:txBody>
          <a:bodyPr/>
          <a:lstStyle/>
          <a:p>
            <a:pPr>
              <a:lnSpc>
                <a:spcPct val="115000"/>
              </a:lnSpc>
              <a:spcAft>
                <a:spcPts val="1000"/>
              </a:spcAft>
            </a:pPr>
            <a:r>
              <a:rPr lang="en-NZ" dirty="0" smtClean="0">
                <a:ea typeface="Calibri"/>
                <a:cs typeface="Times New Roman"/>
              </a:rPr>
              <a:t>When it comes to the </a:t>
            </a:r>
            <a:r>
              <a:rPr lang="en-NZ" dirty="0">
                <a:ea typeface="Calibri"/>
                <a:cs typeface="Times New Roman"/>
              </a:rPr>
              <a:t>“findings” of narrative inquiry </a:t>
            </a:r>
            <a:r>
              <a:rPr lang="en-NZ" dirty="0" smtClean="0">
                <a:ea typeface="Calibri"/>
                <a:cs typeface="Times New Roman"/>
              </a:rPr>
              <a:t>studies, they </a:t>
            </a:r>
            <a:r>
              <a:rPr lang="en-NZ" dirty="0">
                <a:ea typeface="Calibri"/>
                <a:cs typeface="Times New Roman"/>
              </a:rPr>
              <a:t>are hardly ever “objective” because they do not offer statements or hypotheses that are ‘backed up by evidence of statistical significance’; on the contrary, there is ‘often an explicit acknowledgment that they are necessarily “subjective” and “interpretive” (</a:t>
            </a:r>
            <a:r>
              <a:rPr lang="en-NZ" dirty="0" err="1">
                <a:ea typeface="Calibri"/>
                <a:cs typeface="Times New Roman"/>
              </a:rPr>
              <a:t>Barkhuizen</a:t>
            </a:r>
            <a:r>
              <a:rPr lang="en-NZ" dirty="0">
                <a:ea typeface="Calibri"/>
                <a:cs typeface="Times New Roman"/>
              </a:rPr>
              <a:t> et al., 2014: 88). </a:t>
            </a:r>
            <a:r>
              <a:rPr lang="en-NZ" dirty="0" smtClean="0">
                <a:ea typeface="Calibri"/>
                <a:cs typeface="Times New Roman"/>
              </a:rPr>
              <a:t> </a:t>
            </a:r>
            <a:r>
              <a:rPr lang="en-NZ" dirty="0" err="1" smtClean="0">
                <a:ea typeface="Calibri"/>
                <a:cs typeface="Times New Roman"/>
              </a:rPr>
              <a:t>Barkhuizen</a:t>
            </a:r>
            <a:r>
              <a:rPr lang="en-NZ" dirty="0" smtClean="0">
                <a:ea typeface="Calibri"/>
                <a:cs typeface="Times New Roman"/>
              </a:rPr>
              <a:t>, Benson &amp; </a:t>
            </a:r>
            <a:r>
              <a:rPr lang="en-NZ" dirty="0" err="1" smtClean="0">
                <a:ea typeface="Calibri"/>
                <a:cs typeface="Times New Roman"/>
              </a:rPr>
              <a:t>Chik</a:t>
            </a:r>
            <a:r>
              <a:rPr lang="en-NZ" dirty="0" smtClean="0">
                <a:ea typeface="Calibri"/>
                <a:cs typeface="Times New Roman"/>
              </a:rPr>
              <a:t> say that in </a:t>
            </a:r>
            <a:r>
              <a:rPr lang="en-NZ" dirty="0">
                <a:ea typeface="Calibri"/>
                <a:cs typeface="Times New Roman"/>
              </a:rPr>
              <a:t>narrative research, ‘we are not looking for “objective” or “reliable” findings, but for a well-crafted, subjective interpretation of data, whether it comes in the form of a paradigmatic argument based on thematic or discourse analysis or in the form of a narrative written by a researcher’ (2014: 89). To cite </a:t>
            </a:r>
            <a:r>
              <a:rPr lang="en-NZ" dirty="0" err="1">
                <a:ea typeface="Calibri"/>
                <a:cs typeface="Times New Roman"/>
              </a:rPr>
              <a:t>Clandinin</a:t>
            </a:r>
            <a:r>
              <a:rPr lang="en-NZ" dirty="0">
                <a:ea typeface="Calibri"/>
                <a:cs typeface="Times New Roman"/>
              </a:rPr>
              <a:t> and Connelly (2000: 42) on this: ‘The narrative inquirer does not prescribe general applications and uses but rather creates texts that, when well done, offer readers a place to imagine their own uses and applications’. </a:t>
            </a:r>
            <a:endParaRPr lang="en-NZ" dirty="0" smtClean="0">
              <a:ea typeface="Calibri"/>
              <a:cs typeface="Times New Roman"/>
            </a:endParaRPr>
          </a:p>
          <a:p>
            <a:pPr>
              <a:lnSpc>
                <a:spcPct val="115000"/>
              </a:lnSpc>
              <a:spcAft>
                <a:spcPts val="1000"/>
              </a:spcAft>
            </a:pPr>
            <a:r>
              <a:rPr lang="en-NZ" dirty="0">
                <a:ea typeface="Calibri"/>
                <a:cs typeface="Times New Roman"/>
              </a:rPr>
              <a:t>Well, with that being said, it is not surprising that there are no standard formats when reporting narrative studies. However, one still has to be mindful of ethical issues not only in the data analysis processes but also in the presentation of the research outcomes (</a:t>
            </a:r>
            <a:r>
              <a:rPr lang="en-NZ" dirty="0" err="1">
                <a:ea typeface="Calibri"/>
                <a:cs typeface="Times New Roman"/>
              </a:rPr>
              <a:t>Barkhuizen</a:t>
            </a:r>
            <a:r>
              <a:rPr lang="en-NZ" dirty="0">
                <a:ea typeface="Calibri"/>
                <a:cs typeface="Times New Roman"/>
              </a:rPr>
              <a:t> et al., 2014). </a:t>
            </a:r>
            <a:endParaRPr lang="en-US" dirty="0">
              <a:ea typeface="Calibri"/>
              <a:cs typeface="Times New Roman"/>
            </a:endParaRPr>
          </a:p>
          <a:p>
            <a:endParaRPr lang="en-US" dirty="0"/>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14</a:t>
            </a:fld>
            <a:endParaRPr lang="en-NZ"/>
          </a:p>
        </p:txBody>
      </p:sp>
    </p:spTree>
    <p:extLst>
      <p:ext uri="{BB962C8B-B14F-4D97-AF65-F5344CB8AC3E}">
        <p14:creationId xmlns:p14="http://schemas.microsoft.com/office/powerpoint/2010/main" val="3075977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467225"/>
          </a:xfrm>
          <a:prstGeom prst="rect">
            <a:avLst/>
          </a:prstGeom>
        </p:spPr>
        <p:txBody>
          <a:bodyPr/>
          <a:lstStyle/>
          <a:p>
            <a:r>
              <a:rPr lang="en-NZ" dirty="0">
                <a:ea typeface="Calibri"/>
                <a:cs typeface="Times New Roman"/>
              </a:rPr>
              <a:t>Citing </a:t>
            </a:r>
            <a:r>
              <a:rPr lang="en-NZ" dirty="0" err="1">
                <a:ea typeface="Calibri"/>
                <a:cs typeface="Times New Roman"/>
              </a:rPr>
              <a:t>Barkhuizen</a:t>
            </a:r>
            <a:r>
              <a:rPr lang="en-NZ" dirty="0">
                <a:ea typeface="Calibri"/>
                <a:cs typeface="Times New Roman"/>
              </a:rPr>
              <a:t>, Benson and </a:t>
            </a:r>
            <a:r>
              <a:rPr lang="en-NZ" dirty="0" err="1">
                <a:ea typeface="Calibri"/>
                <a:cs typeface="Times New Roman"/>
              </a:rPr>
              <a:t>Chik</a:t>
            </a:r>
            <a:r>
              <a:rPr lang="en-NZ" dirty="0">
                <a:ea typeface="Calibri"/>
                <a:cs typeface="Times New Roman"/>
              </a:rPr>
              <a:t> again, they say that researchers need to pay special attention to ‘issues to with rigor, trustworthiness, and generalizability’ (2014: 95</a:t>
            </a:r>
            <a:r>
              <a:rPr lang="en-NZ" dirty="0" smtClean="0">
                <a:ea typeface="Calibri"/>
                <a:cs typeface="Times New Roman"/>
              </a:rPr>
              <a:t>), not only when analysing data, but also when presenting the findings of a study in a research report. </a:t>
            </a:r>
          </a:p>
          <a:p>
            <a:endParaRPr lang="en-NZ" dirty="0">
              <a:cs typeface="Times New Roman"/>
            </a:endParaRPr>
          </a:p>
          <a:p>
            <a:r>
              <a:rPr lang="en-NZ" dirty="0" smtClean="0">
                <a:cs typeface="Times New Roman"/>
              </a:rPr>
              <a:t>Generalizability is particularly interesting, I think, because as in much qualitative research, narrative inquiry studies usually focus on individual experiences and do not intend to generalize. But still, it is possible, as Barkhuizen, Benson and </a:t>
            </a:r>
            <a:r>
              <a:rPr lang="en-NZ" dirty="0" err="1" smtClean="0">
                <a:cs typeface="Times New Roman"/>
              </a:rPr>
              <a:t>Chik</a:t>
            </a:r>
            <a:r>
              <a:rPr lang="en-NZ" dirty="0" smtClean="0">
                <a:cs typeface="Times New Roman"/>
              </a:rPr>
              <a:t> say,  to consider points of connection amongst </a:t>
            </a:r>
            <a:r>
              <a:rPr lang="en-NZ" dirty="0" smtClean="0">
                <a:cs typeface="Times New Roman"/>
              </a:rPr>
              <a:t>different </a:t>
            </a:r>
            <a:r>
              <a:rPr lang="en-NZ" dirty="0" smtClean="0">
                <a:cs typeface="Times New Roman"/>
              </a:rPr>
              <a:t>narratives exploring similar themes. </a:t>
            </a:r>
            <a:r>
              <a:rPr lang="en-NZ" dirty="0" smtClean="0">
                <a:cs typeface="Times New Roman"/>
              </a:rPr>
              <a:t>We can also learn from narrative studies and inform our readers with rich descriptions of our own research context so that they can make their own reasoning and reach their own conclusions. </a:t>
            </a:r>
            <a:endParaRPr lang="en-US" dirty="0"/>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15</a:t>
            </a:fld>
            <a:endParaRPr lang="en-NZ"/>
          </a:p>
        </p:txBody>
      </p:sp>
    </p:spTree>
    <p:extLst>
      <p:ext uri="{BB962C8B-B14F-4D97-AF65-F5344CB8AC3E}">
        <p14:creationId xmlns:p14="http://schemas.microsoft.com/office/powerpoint/2010/main" val="1008266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467225"/>
          </a:xfrm>
          <a:prstGeom prst="rect">
            <a:avLst/>
          </a:prstGeom>
        </p:spPr>
        <p:txBody>
          <a:bodyPr/>
          <a:lstStyle/>
          <a:p>
            <a:r>
              <a:rPr lang="en-NZ" dirty="0" smtClean="0">
                <a:ea typeface="Calibri"/>
                <a:cs typeface="Times New Roman"/>
              </a:rPr>
              <a:t>When reporting </a:t>
            </a:r>
            <a:r>
              <a:rPr lang="en-NZ" dirty="0">
                <a:ea typeface="Calibri"/>
                <a:cs typeface="Times New Roman"/>
              </a:rPr>
              <a:t>the process and findings of a narrative inquiry </a:t>
            </a:r>
            <a:r>
              <a:rPr lang="en-NZ" dirty="0" smtClean="0">
                <a:ea typeface="Calibri"/>
                <a:cs typeface="Times New Roman"/>
              </a:rPr>
              <a:t>project, </a:t>
            </a:r>
            <a:r>
              <a:rPr lang="en-NZ" dirty="0" err="1" smtClean="0">
                <a:ea typeface="Calibri"/>
                <a:cs typeface="Times New Roman"/>
              </a:rPr>
              <a:t>Barkhuizen</a:t>
            </a:r>
            <a:r>
              <a:rPr lang="en-NZ" dirty="0" smtClean="0">
                <a:ea typeface="Calibri"/>
                <a:cs typeface="Times New Roman"/>
              </a:rPr>
              <a:t>, Benson &amp; </a:t>
            </a:r>
            <a:r>
              <a:rPr lang="en-NZ" dirty="0" err="1" smtClean="0">
                <a:ea typeface="Calibri"/>
                <a:cs typeface="Times New Roman"/>
              </a:rPr>
              <a:t>Chik</a:t>
            </a:r>
            <a:r>
              <a:rPr lang="en-NZ" dirty="0" smtClean="0">
                <a:ea typeface="Calibri"/>
                <a:cs typeface="Times New Roman"/>
              </a:rPr>
              <a:t> say that researchers </a:t>
            </a:r>
            <a:r>
              <a:rPr lang="en-NZ" dirty="0">
                <a:ea typeface="Calibri"/>
                <a:cs typeface="Times New Roman"/>
              </a:rPr>
              <a:t>should ask themselves questions ‘to do with the complex interrelationships among the following six variables: the participant(s), the topic of the research, the researcher(s), the audience, the purpose of the research, and the form of the report’ </a:t>
            </a:r>
            <a:r>
              <a:rPr lang="en-NZ" dirty="0" smtClean="0">
                <a:ea typeface="Calibri"/>
                <a:cs typeface="Times New Roman"/>
              </a:rPr>
              <a:t>because </a:t>
            </a:r>
            <a:r>
              <a:rPr lang="en-NZ" dirty="0">
                <a:ea typeface="Calibri"/>
                <a:cs typeface="Times New Roman"/>
              </a:rPr>
              <a:t>‘it is their interrelationship’ that will shape ‘the final report’ (</a:t>
            </a:r>
            <a:r>
              <a:rPr lang="en-NZ" dirty="0" err="1">
                <a:ea typeface="Calibri"/>
                <a:cs typeface="Times New Roman"/>
              </a:rPr>
              <a:t>Barkhuizen</a:t>
            </a:r>
            <a:r>
              <a:rPr lang="en-NZ" dirty="0">
                <a:ea typeface="Calibri"/>
                <a:cs typeface="Times New Roman"/>
              </a:rPr>
              <a:t> et al., 2014: 96). </a:t>
            </a:r>
            <a:endParaRPr lang="en-NZ" dirty="0" smtClean="0">
              <a:ea typeface="Calibri"/>
              <a:cs typeface="Times New Roman"/>
            </a:endParaRPr>
          </a:p>
          <a:p>
            <a:endParaRPr lang="en-NZ" dirty="0">
              <a:cs typeface="Times New Roman"/>
            </a:endParaRPr>
          </a:p>
          <a:p>
            <a:r>
              <a:rPr lang="en-NZ" dirty="0">
                <a:ea typeface="Calibri"/>
                <a:cs typeface="Times New Roman"/>
              </a:rPr>
              <a:t>Bridges (2006: 93</a:t>
            </a:r>
            <a:r>
              <a:rPr lang="en-NZ" dirty="0" smtClean="0">
                <a:ea typeface="Calibri"/>
                <a:cs typeface="Times New Roman"/>
              </a:rPr>
              <a:t>), on the other hand, </a:t>
            </a:r>
            <a:r>
              <a:rPr lang="en-NZ" dirty="0">
                <a:ea typeface="Calibri"/>
                <a:cs typeface="Times New Roman"/>
              </a:rPr>
              <a:t>says that ‘</a:t>
            </a:r>
            <a:r>
              <a:rPr lang="en-US" dirty="0">
                <a:ea typeface="Calibri"/>
                <a:cs typeface="Times New Roman"/>
              </a:rPr>
              <a:t>decisions about the </a:t>
            </a:r>
            <a:r>
              <a:rPr lang="en-US" dirty="0" smtClean="0">
                <a:ea typeface="Calibri"/>
                <a:cs typeface="Times New Roman"/>
              </a:rPr>
              <a:t>nature’ </a:t>
            </a:r>
            <a:r>
              <a:rPr lang="en-US" dirty="0">
                <a:ea typeface="Calibri"/>
                <a:cs typeface="Times New Roman"/>
              </a:rPr>
              <a:t>of this </a:t>
            </a:r>
            <a:r>
              <a:rPr lang="en-US" dirty="0" smtClean="0">
                <a:ea typeface="Calibri"/>
                <a:cs typeface="Times New Roman"/>
              </a:rPr>
              <a:t>reporting process ‘are </a:t>
            </a:r>
            <a:r>
              <a:rPr lang="en-US" dirty="0">
                <a:ea typeface="Calibri"/>
                <a:cs typeface="Times New Roman"/>
              </a:rPr>
              <a:t>influenced by the values, preferences, skills and assumptions of the researcher’. </a:t>
            </a:r>
            <a:endParaRPr lang="en-US" dirty="0" smtClean="0">
              <a:ea typeface="Calibri"/>
              <a:cs typeface="Times New Roman"/>
            </a:endParaRPr>
          </a:p>
          <a:p>
            <a:endParaRPr lang="en-US" dirty="0">
              <a:cs typeface="Times New Roman"/>
            </a:endParaRPr>
          </a:p>
          <a:p>
            <a:r>
              <a:rPr lang="en-US" dirty="0" smtClean="0">
                <a:cs typeface="Times New Roman"/>
              </a:rPr>
              <a:t>As I said before, apparently there is no standard format when it comes to presenting one’s findings in narrative studies, as there is no “recipe” for conducting a narrative study. </a:t>
            </a:r>
            <a:r>
              <a:rPr lang="en-US" dirty="0" smtClean="0">
                <a:ea typeface="Calibri"/>
                <a:cs typeface="Times New Roman"/>
              </a:rPr>
              <a:t>Going </a:t>
            </a:r>
            <a:r>
              <a:rPr lang="en-US" dirty="0">
                <a:ea typeface="Calibri"/>
                <a:cs typeface="Times New Roman"/>
              </a:rPr>
              <a:t>back to ‘</a:t>
            </a:r>
            <a:r>
              <a:rPr lang="en-US" dirty="0" err="1">
                <a:ea typeface="Calibri"/>
                <a:cs typeface="Times New Roman"/>
              </a:rPr>
              <a:t>Polkinghorne's</a:t>
            </a:r>
            <a:r>
              <a:rPr lang="en-US" dirty="0">
                <a:ea typeface="Calibri"/>
                <a:cs typeface="Times New Roman"/>
              </a:rPr>
              <a:t> two broad approaches to analysis and reporting’, </a:t>
            </a:r>
            <a:r>
              <a:rPr lang="en-US" dirty="0" err="1">
                <a:ea typeface="Calibri"/>
                <a:cs typeface="Times New Roman"/>
              </a:rPr>
              <a:t>Barkhuizen</a:t>
            </a:r>
            <a:r>
              <a:rPr lang="en-US" dirty="0">
                <a:ea typeface="Calibri"/>
                <a:cs typeface="Times New Roman"/>
              </a:rPr>
              <a:t> (2013: 12) mentions that there is some similarity and overlap between them and that ‘many studies are a hybrid of the two; i.e. a coherent story </a:t>
            </a:r>
            <a:r>
              <a:rPr lang="en-US" i="1" dirty="0">
                <a:ea typeface="Calibri"/>
                <a:cs typeface="Times New Roman"/>
              </a:rPr>
              <a:t>and </a:t>
            </a:r>
            <a:r>
              <a:rPr lang="en-US" dirty="0">
                <a:ea typeface="Calibri"/>
                <a:cs typeface="Times New Roman"/>
              </a:rPr>
              <a:t>a discussion of separate, extracted themes’. </a:t>
            </a:r>
            <a:r>
              <a:rPr lang="en-NZ" dirty="0" smtClean="0">
                <a:ea typeface="Calibri"/>
                <a:cs typeface="Times New Roman"/>
              </a:rPr>
              <a:t>In </a:t>
            </a:r>
            <a:r>
              <a:rPr lang="en-NZ" dirty="0">
                <a:ea typeface="Calibri"/>
                <a:cs typeface="Times New Roman"/>
              </a:rPr>
              <a:t>their </a:t>
            </a:r>
            <a:r>
              <a:rPr lang="en-NZ" i="1" dirty="0">
                <a:ea typeface="Calibri"/>
                <a:cs typeface="Times New Roman"/>
              </a:rPr>
              <a:t>Stories from Hong Kong</a:t>
            </a:r>
            <a:r>
              <a:rPr lang="en-NZ" dirty="0">
                <a:ea typeface="Calibri"/>
                <a:cs typeface="Times New Roman"/>
              </a:rPr>
              <a:t>, for example, </a:t>
            </a:r>
            <a:r>
              <a:rPr lang="en-NZ" dirty="0" err="1">
                <a:ea typeface="Calibri"/>
                <a:cs typeface="Times New Roman"/>
              </a:rPr>
              <a:t>Flowerdew</a:t>
            </a:r>
            <a:r>
              <a:rPr lang="en-NZ" dirty="0">
                <a:ea typeface="Calibri"/>
                <a:cs typeface="Times New Roman"/>
              </a:rPr>
              <a:t> and Miller (2013) do this. ‘</a:t>
            </a:r>
            <a:r>
              <a:rPr lang="en-US" dirty="0">
                <a:ea typeface="Calibri"/>
                <a:cs typeface="Times New Roman"/>
              </a:rPr>
              <a:t>They describe in detail the processes involved in the content analysis of narrative data’, and then retell their participants’ experiences ‘in the form of short narratives’ (</a:t>
            </a:r>
            <a:r>
              <a:rPr lang="en-US" dirty="0" err="1">
                <a:ea typeface="Calibri"/>
                <a:cs typeface="Times New Roman"/>
              </a:rPr>
              <a:t>Barkhuizen</a:t>
            </a:r>
            <a:r>
              <a:rPr lang="en-US" dirty="0">
                <a:ea typeface="Calibri"/>
                <a:cs typeface="Times New Roman"/>
              </a:rPr>
              <a:t>, 2013: 12). </a:t>
            </a:r>
            <a:endParaRPr lang="en-US" dirty="0" smtClean="0">
              <a:ea typeface="Calibri"/>
              <a:cs typeface="Times New Roman"/>
            </a:endParaRPr>
          </a:p>
          <a:p>
            <a:endParaRPr lang="en-US" dirty="0">
              <a:ea typeface="Calibri"/>
              <a:cs typeface="Times New Roman"/>
            </a:endParaRPr>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16</a:t>
            </a:fld>
            <a:endParaRPr lang="en-NZ"/>
          </a:p>
        </p:txBody>
      </p:sp>
    </p:spTree>
    <p:extLst>
      <p:ext uri="{BB962C8B-B14F-4D97-AF65-F5344CB8AC3E}">
        <p14:creationId xmlns:p14="http://schemas.microsoft.com/office/powerpoint/2010/main" val="3513602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467225"/>
          </a:xfrm>
          <a:prstGeom prst="rect">
            <a:avLst/>
          </a:prstGeom>
        </p:spPr>
        <p:txBody>
          <a:bodyPr/>
          <a:lstStyle/>
          <a:p>
            <a:pPr lvl="0"/>
            <a:r>
              <a:rPr lang="en-US" dirty="0">
                <a:solidFill>
                  <a:prstClr val="black"/>
                </a:solidFill>
                <a:ea typeface="Calibri"/>
                <a:cs typeface="Times New Roman"/>
              </a:rPr>
              <a:t>Also interesting to me is that F</a:t>
            </a:r>
            <a:r>
              <a:rPr lang="en-NZ" dirty="0" err="1">
                <a:solidFill>
                  <a:prstClr val="black"/>
                </a:solidFill>
                <a:ea typeface="Calibri"/>
                <a:cs typeface="Times New Roman"/>
              </a:rPr>
              <a:t>lowerdew</a:t>
            </a:r>
            <a:r>
              <a:rPr lang="en-NZ" dirty="0">
                <a:solidFill>
                  <a:prstClr val="black"/>
                </a:solidFill>
                <a:ea typeface="Calibri"/>
                <a:cs typeface="Times New Roman"/>
              </a:rPr>
              <a:t> and Miller (2013: 57) call attention to the fact that ‘a large number of theoretical and methodological issues arise in a narrative research project’, and list a few, which coincidentally match some of my own concerns: data collection (in particular the question of the language in which interviews are conducted), participant verification, and issues of identity</a:t>
            </a:r>
            <a:r>
              <a:rPr lang="en-NZ" dirty="0" smtClean="0">
                <a:solidFill>
                  <a:prstClr val="black"/>
                </a:solidFill>
                <a:ea typeface="Calibri"/>
                <a:cs typeface="Times New Roman"/>
              </a:rPr>
              <a:t>.</a:t>
            </a:r>
          </a:p>
          <a:p>
            <a:pPr lvl="0"/>
            <a:r>
              <a:rPr lang="en-NZ" dirty="0" smtClean="0">
                <a:solidFill>
                  <a:prstClr val="black"/>
                </a:solidFill>
                <a:cs typeface="Times New Roman"/>
              </a:rPr>
              <a:t>So </a:t>
            </a:r>
            <a:r>
              <a:rPr lang="en-NZ" dirty="0" err="1" smtClean="0">
                <a:solidFill>
                  <a:prstClr val="black"/>
                </a:solidFill>
                <a:cs typeface="Times New Roman"/>
              </a:rPr>
              <a:t>Flowerdew</a:t>
            </a:r>
            <a:r>
              <a:rPr lang="en-NZ" dirty="0" smtClean="0">
                <a:solidFill>
                  <a:prstClr val="black"/>
                </a:solidFill>
                <a:cs typeface="Times New Roman"/>
              </a:rPr>
              <a:t> &amp; </a:t>
            </a:r>
            <a:r>
              <a:rPr lang="en-NZ" dirty="0" err="1" smtClean="0">
                <a:solidFill>
                  <a:prstClr val="black"/>
                </a:solidFill>
                <a:cs typeface="Times New Roman"/>
              </a:rPr>
              <a:t>MIller</a:t>
            </a:r>
            <a:r>
              <a:rPr lang="en-NZ" dirty="0" smtClean="0">
                <a:solidFill>
                  <a:prstClr val="black"/>
                </a:solidFill>
                <a:cs typeface="Times New Roman"/>
              </a:rPr>
              <a:t> helped me realise the importance of paying attention to issues to do with my own narrative project.</a:t>
            </a:r>
          </a:p>
          <a:p>
            <a:pPr>
              <a:lnSpc>
                <a:spcPct val="115000"/>
              </a:lnSpc>
              <a:spcAft>
                <a:spcPts val="1000"/>
              </a:spcAft>
            </a:pPr>
            <a:endParaRPr lang="en-NZ" dirty="0" smtClean="0">
              <a:ea typeface="Calibri"/>
              <a:cs typeface="Times New Roman"/>
            </a:endParaRPr>
          </a:p>
          <a:p>
            <a:pPr>
              <a:lnSpc>
                <a:spcPct val="115000"/>
              </a:lnSpc>
              <a:spcAft>
                <a:spcPts val="1000"/>
              </a:spcAft>
            </a:pPr>
            <a:r>
              <a:rPr lang="en-NZ" dirty="0" smtClean="0">
                <a:ea typeface="Calibri"/>
                <a:cs typeface="Times New Roman"/>
              </a:rPr>
              <a:t>I would to finish by making </a:t>
            </a:r>
            <a:r>
              <a:rPr lang="en-NZ" dirty="0">
                <a:ea typeface="Calibri"/>
                <a:cs typeface="Times New Roman"/>
              </a:rPr>
              <a:t>use of </a:t>
            </a:r>
            <a:r>
              <a:rPr lang="en-NZ" dirty="0" err="1">
                <a:ea typeface="Calibri"/>
                <a:cs typeface="Times New Roman"/>
              </a:rPr>
              <a:t>Barkhuizen</a:t>
            </a:r>
            <a:r>
              <a:rPr lang="en-NZ" dirty="0">
                <a:ea typeface="Calibri"/>
                <a:cs typeface="Times New Roman"/>
              </a:rPr>
              <a:t>, Benson and </a:t>
            </a:r>
            <a:r>
              <a:rPr lang="en-NZ" dirty="0" err="1">
                <a:ea typeface="Calibri"/>
                <a:cs typeface="Times New Roman"/>
              </a:rPr>
              <a:t>Chik’s</a:t>
            </a:r>
            <a:r>
              <a:rPr lang="en-NZ" dirty="0">
                <a:ea typeface="Calibri"/>
                <a:cs typeface="Times New Roman"/>
              </a:rPr>
              <a:t> words one more time and </a:t>
            </a:r>
            <a:r>
              <a:rPr lang="en-NZ" dirty="0" smtClean="0">
                <a:ea typeface="Calibri"/>
                <a:cs typeface="Times New Roman"/>
              </a:rPr>
              <a:t>say that although the </a:t>
            </a:r>
            <a:r>
              <a:rPr lang="en-NZ" dirty="0">
                <a:ea typeface="Calibri"/>
                <a:cs typeface="Times New Roman"/>
              </a:rPr>
              <a:t>flexibility of narrative inquiry ‘may be the cause of some concern or even anxiety’ for some, for me it is comforting because I do not ‘feel the pressure to master a body of knowledge’ I am ‘unfamiliar with or need to understand to make progress’; I’m also hoping that narrative inquiry will allow me ‘an opportunity to explore new methodological territory and to locate’ myself within it (</a:t>
            </a:r>
            <a:r>
              <a:rPr lang="en-NZ" dirty="0" err="1">
                <a:ea typeface="Calibri"/>
                <a:cs typeface="Times New Roman"/>
              </a:rPr>
              <a:t>Barkhuizen</a:t>
            </a:r>
            <a:r>
              <a:rPr lang="en-NZ" dirty="0">
                <a:ea typeface="Calibri"/>
                <a:cs typeface="Times New Roman"/>
              </a:rPr>
              <a:t> et al., 2014: 114) because, as Bridges (2006: 93) points </a:t>
            </a:r>
            <a:r>
              <a:rPr lang="en-NZ" dirty="0" smtClean="0">
                <a:ea typeface="Calibri"/>
                <a:cs typeface="Times New Roman"/>
              </a:rPr>
              <a:t>out, we </a:t>
            </a:r>
            <a:r>
              <a:rPr lang="en-NZ" dirty="0">
                <a:ea typeface="Calibri"/>
                <a:cs typeface="Times New Roman"/>
              </a:rPr>
              <a:t>can all find our own narrative path, our ‘own narrative adventure’ that emerges from our ‘particular context, culture and history</a:t>
            </a:r>
            <a:r>
              <a:rPr lang="en-NZ" dirty="0" smtClean="0">
                <a:ea typeface="Calibri"/>
                <a:cs typeface="Times New Roman"/>
              </a:rPr>
              <a:t>’.</a:t>
            </a:r>
          </a:p>
          <a:p>
            <a:pPr>
              <a:lnSpc>
                <a:spcPct val="115000"/>
              </a:lnSpc>
              <a:spcAft>
                <a:spcPts val="1000"/>
              </a:spcAft>
            </a:pPr>
            <a:r>
              <a:rPr lang="en-NZ" dirty="0" smtClean="0">
                <a:ea typeface="Calibri"/>
                <a:cs typeface="Times New Roman"/>
              </a:rPr>
              <a:t>Thank you!</a:t>
            </a:r>
          </a:p>
          <a:p>
            <a:pPr lvl="0"/>
            <a:endParaRPr lang="en-US" dirty="0">
              <a:solidFill>
                <a:prstClr val="black"/>
              </a:solidFill>
            </a:endParaRPr>
          </a:p>
          <a:p>
            <a:endParaRPr lang="en-US" dirty="0"/>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17</a:t>
            </a:fld>
            <a:endParaRPr lang="en-NZ"/>
          </a:p>
        </p:txBody>
      </p:sp>
    </p:spTree>
    <p:extLst>
      <p:ext uri="{BB962C8B-B14F-4D97-AF65-F5344CB8AC3E}">
        <p14:creationId xmlns:p14="http://schemas.microsoft.com/office/powerpoint/2010/main" val="3778856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467225"/>
          </a:xfrm>
          <a:prstGeom prst="rect">
            <a:avLst/>
          </a:prstGeom>
        </p:spPr>
        <p:txBody>
          <a:bodyPr/>
          <a:lstStyle/>
          <a:p>
            <a:endParaRPr lang="en-US"/>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18</a:t>
            </a:fld>
            <a:endParaRPr lang="en-NZ"/>
          </a:p>
        </p:txBody>
      </p:sp>
    </p:spTree>
    <p:extLst>
      <p:ext uri="{BB962C8B-B14F-4D97-AF65-F5344CB8AC3E}">
        <p14:creationId xmlns:p14="http://schemas.microsoft.com/office/powerpoint/2010/main" val="2408083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3"/>
            <a:ext cx="5438140" cy="4466987"/>
          </a:xfrm>
          <a:prstGeom prst="rect">
            <a:avLst/>
          </a:prstGeom>
        </p:spPr>
        <p:txBody>
          <a:bodyPr/>
          <a:lstStyle/>
          <a:p>
            <a:pPr>
              <a:lnSpc>
                <a:spcPct val="115000"/>
              </a:lnSpc>
              <a:spcAft>
                <a:spcPts val="1000"/>
              </a:spcAft>
            </a:pPr>
            <a:r>
              <a:rPr lang="en-NZ" dirty="0">
                <a:ea typeface="Calibri"/>
                <a:cs typeface="Times New Roman"/>
              </a:rPr>
              <a:t>I was born in Germany to Brazilian parents but only stayed a few days in that country. My mother, who is actually half French, wanted to try living in Paris for a while, but it didn’t work out. After only a couple of months we returned to Rio de Janeiro, my parents’ hometown. Consequently, I grew up in Brazil, not on the beaches of Rio, but on the plateaus of the newly built federal capital, Brasilia. At 17 I went to the UK and lived in London for two years; this experience changed me profoundly as I went from being able to speak only Portuguese and some French to having to learn English while also learning Spanish since it was the main language of the house where I was living. </a:t>
            </a:r>
            <a:r>
              <a:rPr lang="en-NZ" dirty="0" smtClean="0">
                <a:ea typeface="Calibri"/>
                <a:cs typeface="Times New Roman"/>
              </a:rPr>
              <a:t>I </a:t>
            </a:r>
            <a:r>
              <a:rPr lang="en-NZ" dirty="0">
                <a:ea typeface="Calibri"/>
                <a:cs typeface="Times New Roman"/>
              </a:rPr>
              <a:t>returned to Brazil, where I did my BA in Brazilian and Portuguese literature and worked (mainly in the private foreign language teaching industry), until I decided to try my luck in New Zealand; that was eight years ago. </a:t>
            </a:r>
            <a:r>
              <a:rPr lang="en-NZ" dirty="0" smtClean="0">
                <a:ea typeface="Calibri"/>
                <a:cs typeface="Times New Roman"/>
              </a:rPr>
              <a:t>I </a:t>
            </a:r>
            <a:r>
              <a:rPr lang="en-NZ" dirty="0">
                <a:ea typeface="Calibri"/>
                <a:cs typeface="Times New Roman"/>
              </a:rPr>
              <a:t>did my masters at the University of Auckland and I am now doing a PhD there. </a:t>
            </a:r>
            <a:r>
              <a:rPr lang="en-NZ" dirty="0" smtClean="0">
                <a:ea typeface="Calibri"/>
                <a:cs typeface="Times New Roman"/>
              </a:rPr>
              <a:t>Out of curiosity, </a:t>
            </a:r>
            <a:r>
              <a:rPr lang="en-NZ" dirty="0" err="1" smtClean="0">
                <a:ea typeface="Calibri"/>
                <a:cs typeface="Times New Roman"/>
              </a:rPr>
              <a:t>Morena</a:t>
            </a:r>
            <a:r>
              <a:rPr lang="en-NZ" dirty="0" smtClean="0">
                <a:ea typeface="Calibri"/>
                <a:cs typeface="Times New Roman"/>
              </a:rPr>
              <a:t>, m</a:t>
            </a:r>
            <a:r>
              <a:rPr lang="en-NZ" dirty="0" smtClean="0">
                <a:solidFill>
                  <a:prstClr val="black"/>
                </a:solidFill>
                <a:ea typeface="Calibri"/>
                <a:cs typeface="Times New Roman"/>
              </a:rPr>
              <a:t>y </a:t>
            </a:r>
            <a:r>
              <a:rPr lang="en-NZ" dirty="0">
                <a:solidFill>
                  <a:prstClr val="black"/>
                </a:solidFill>
                <a:ea typeface="Calibri"/>
                <a:cs typeface="Times New Roman"/>
              </a:rPr>
              <a:t>name, </a:t>
            </a:r>
            <a:r>
              <a:rPr lang="en-NZ" dirty="0" smtClean="0">
                <a:solidFill>
                  <a:prstClr val="black"/>
                </a:solidFill>
                <a:ea typeface="Calibri"/>
                <a:cs typeface="Times New Roman"/>
              </a:rPr>
              <a:t>means </a:t>
            </a:r>
            <a:r>
              <a:rPr lang="en-NZ" dirty="0">
                <a:solidFill>
                  <a:prstClr val="black"/>
                </a:solidFill>
                <a:ea typeface="Calibri"/>
                <a:cs typeface="Times New Roman"/>
              </a:rPr>
              <a:t>morning in </a:t>
            </a:r>
            <a:r>
              <a:rPr lang="en-NZ" dirty="0" smtClean="0">
                <a:solidFill>
                  <a:prstClr val="black"/>
                </a:solidFill>
                <a:ea typeface="Calibri"/>
                <a:cs typeface="Times New Roman"/>
              </a:rPr>
              <a:t>Maori, the language of New Zealand’s native people, </a:t>
            </a:r>
            <a:r>
              <a:rPr lang="en-NZ" dirty="0">
                <a:solidFill>
                  <a:prstClr val="black"/>
                </a:solidFill>
                <a:ea typeface="Calibri"/>
                <a:cs typeface="Times New Roman"/>
              </a:rPr>
              <a:t>and I was amazed when I learnt </a:t>
            </a:r>
            <a:r>
              <a:rPr lang="en-NZ" dirty="0" smtClean="0">
                <a:solidFill>
                  <a:prstClr val="black"/>
                </a:solidFill>
                <a:ea typeface="Calibri"/>
                <a:cs typeface="Times New Roman"/>
              </a:rPr>
              <a:t>this. </a:t>
            </a:r>
          </a:p>
          <a:p>
            <a:pPr lvl="0">
              <a:lnSpc>
                <a:spcPct val="115000"/>
              </a:lnSpc>
              <a:spcAft>
                <a:spcPts val="1000"/>
              </a:spcAft>
            </a:pPr>
            <a:r>
              <a:rPr lang="en-NZ" dirty="0" smtClean="0">
                <a:solidFill>
                  <a:prstClr val="black"/>
                </a:solidFill>
                <a:ea typeface="Calibri"/>
                <a:cs typeface="Times New Roman"/>
              </a:rPr>
              <a:t>Well, as I said, living abroad as a young adult had a great impact on me. It was my first experience of identifying myself as a speaker of another language. </a:t>
            </a:r>
            <a:endParaRPr lang="en-US" dirty="0">
              <a:solidFill>
                <a:prstClr val="black"/>
              </a:solidFill>
              <a:ea typeface="Calibri"/>
              <a:cs typeface="Times New Roman"/>
            </a:endParaRPr>
          </a:p>
          <a:p>
            <a:pPr>
              <a:lnSpc>
                <a:spcPct val="115000"/>
              </a:lnSpc>
              <a:spcAft>
                <a:spcPts val="1000"/>
              </a:spcAft>
            </a:pPr>
            <a:endParaRPr lang="en-NZ" dirty="0" smtClean="0"/>
          </a:p>
        </p:txBody>
      </p:sp>
      <p:sp>
        <p:nvSpPr>
          <p:cNvPr id="4" name="Slide Number Placeholder 3"/>
          <p:cNvSpPr>
            <a:spLocks noGrp="1"/>
          </p:cNvSpPr>
          <p:nvPr>
            <p:ph type="sldNum" sz="quarter" idx="10"/>
          </p:nvPr>
        </p:nvSpPr>
        <p:spPr/>
        <p:txBody>
          <a:bodyPr/>
          <a:lstStyle/>
          <a:p>
            <a:fld id="{ED911BA4-388E-4527-8047-F80BA546AEF7}" type="slidenum">
              <a:rPr lang="en-NZ" smtClean="0"/>
              <a:t>2</a:t>
            </a:fld>
            <a:endParaRPr lang="en-NZ"/>
          </a:p>
        </p:txBody>
      </p:sp>
    </p:spTree>
    <p:extLst>
      <p:ext uri="{BB962C8B-B14F-4D97-AF65-F5344CB8AC3E}">
        <p14:creationId xmlns:p14="http://schemas.microsoft.com/office/powerpoint/2010/main" val="1017995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467225"/>
          </a:xfrm>
          <a:prstGeom prst="rect">
            <a:avLst/>
          </a:prstGeom>
        </p:spPr>
        <p:txBody>
          <a:bodyPr/>
          <a:lstStyle/>
          <a:p>
            <a:r>
              <a:rPr lang="en-NZ" dirty="0" smtClean="0">
                <a:solidFill>
                  <a:prstClr val="black"/>
                </a:solidFill>
                <a:ea typeface="Calibri"/>
                <a:cs typeface="Times New Roman"/>
              </a:rPr>
              <a:t>According </a:t>
            </a:r>
            <a:r>
              <a:rPr lang="en-NZ" dirty="0">
                <a:solidFill>
                  <a:prstClr val="black"/>
                </a:solidFill>
                <a:ea typeface="Calibri"/>
                <a:cs typeface="Times New Roman"/>
              </a:rPr>
              <a:t>to Block (2007: 43), language identity is ‘the relationship between one’s sense of self and different means of communication, understood in terms of language</a:t>
            </a:r>
            <a:r>
              <a:rPr lang="en-NZ" dirty="0" smtClean="0">
                <a:solidFill>
                  <a:prstClr val="black"/>
                </a:solidFill>
                <a:ea typeface="Calibri"/>
                <a:cs typeface="Times New Roman"/>
              </a:rPr>
              <a:t>’.</a:t>
            </a:r>
          </a:p>
          <a:p>
            <a:endParaRPr lang="en-NZ" dirty="0">
              <a:solidFill>
                <a:prstClr val="black"/>
              </a:solidFill>
              <a:cs typeface="Times New Roman"/>
            </a:endParaRPr>
          </a:p>
          <a:p>
            <a:r>
              <a:rPr lang="en-NZ" dirty="0">
                <a:solidFill>
                  <a:prstClr val="black"/>
                </a:solidFill>
                <a:ea typeface="Calibri"/>
                <a:cs typeface="Times New Roman"/>
              </a:rPr>
              <a:t>Living </a:t>
            </a:r>
            <a:r>
              <a:rPr lang="en-NZ" dirty="0" smtClean="0">
                <a:solidFill>
                  <a:prstClr val="black"/>
                </a:solidFill>
                <a:ea typeface="Calibri"/>
                <a:cs typeface="Times New Roman"/>
              </a:rPr>
              <a:t>in England </a:t>
            </a:r>
            <a:r>
              <a:rPr lang="en-NZ" dirty="0">
                <a:solidFill>
                  <a:prstClr val="black"/>
                </a:solidFill>
                <a:ea typeface="Calibri"/>
                <a:cs typeface="Times New Roman"/>
              </a:rPr>
              <a:t>definitely impacted on my sense of self and it was because of having lived there that I started teaching </a:t>
            </a:r>
            <a:r>
              <a:rPr lang="en-NZ" dirty="0" smtClean="0">
                <a:solidFill>
                  <a:prstClr val="black"/>
                </a:solidFill>
                <a:ea typeface="Calibri"/>
                <a:cs typeface="Times New Roman"/>
              </a:rPr>
              <a:t>English, for example. </a:t>
            </a:r>
          </a:p>
          <a:p>
            <a:endParaRPr lang="en-NZ" dirty="0">
              <a:solidFill>
                <a:prstClr val="black"/>
              </a:solidFill>
              <a:cs typeface="Times New Roman"/>
            </a:endParaRPr>
          </a:p>
          <a:p>
            <a:pPr lvl="0">
              <a:lnSpc>
                <a:spcPct val="115000"/>
              </a:lnSpc>
              <a:spcAft>
                <a:spcPts val="1000"/>
              </a:spcAft>
            </a:pPr>
            <a:r>
              <a:rPr lang="en-NZ" dirty="0" smtClean="0">
                <a:solidFill>
                  <a:prstClr val="black"/>
                </a:solidFill>
                <a:ea typeface="Calibri"/>
                <a:cs typeface="Times New Roman"/>
              </a:rPr>
              <a:t>For </a:t>
            </a:r>
            <a:r>
              <a:rPr lang="en-NZ" dirty="0">
                <a:solidFill>
                  <a:prstClr val="black"/>
                </a:solidFill>
                <a:ea typeface="Calibri"/>
                <a:cs typeface="Times New Roman"/>
              </a:rPr>
              <a:t>my doctoral thesis, I will investigate the experiences of fellow PhD </a:t>
            </a:r>
            <a:r>
              <a:rPr lang="en-NZ" dirty="0" smtClean="0">
                <a:solidFill>
                  <a:prstClr val="black"/>
                </a:solidFill>
                <a:ea typeface="Calibri"/>
                <a:cs typeface="Times New Roman"/>
              </a:rPr>
              <a:t>candidates, who also have English as additional language, </a:t>
            </a:r>
            <a:r>
              <a:rPr lang="en-NZ" dirty="0">
                <a:solidFill>
                  <a:prstClr val="black"/>
                </a:solidFill>
                <a:ea typeface="Calibri"/>
                <a:cs typeface="Times New Roman"/>
              </a:rPr>
              <a:t>in the first year of their doctoral programme. </a:t>
            </a:r>
            <a:r>
              <a:rPr lang="en-NZ" dirty="0" smtClean="0">
                <a:solidFill>
                  <a:prstClr val="black"/>
                </a:solidFill>
                <a:ea typeface="Calibri"/>
                <a:cs typeface="Times New Roman"/>
              </a:rPr>
              <a:t>More specifically, my participants will be doctoral students who will have to work </a:t>
            </a:r>
            <a:r>
              <a:rPr lang="en-NZ" dirty="0">
                <a:solidFill>
                  <a:prstClr val="black"/>
                </a:solidFill>
                <a:ea typeface="Calibri"/>
                <a:cs typeface="Times New Roman"/>
              </a:rPr>
              <a:t>on their English language </a:t>
            </a:r>
            <a:r>
              <a:rPr lang="en-NZ" dirty="0" smtClean="0">
                <a:solidFill>
                  <a:prstClr val="black"/>
                </a:solidFill>
                <a:ea typeface="Calibri"/>
                <a:cs typeface="Times New Roman"/>
              </a:rPr>
              <a:t>skills as part of a set of goals to be accomplished by the end of their first year, </a:t>
            </a:r>
            <a:r>
              <a:rPr lang="en-NZ" dirty="0">
                <a:ea typeface="Calibri"/>
                <a:cs typeface="Times New Roman"/>
              </a:rPr>
              <a:t>or provisional year as we call </a:t>
            </a:r>
            <a:r>
              <a:rPr lang="en-NZ" dirty="0" smtClean="0">
                <a:ea typeface="Calibri"/>
                <a:cs typeface="Times New Roman"/>
              </a:rPr>
              <a:t>it.</a:t>
            </a:r>
            <a:endParaRPr lang="en-US" dirty="0">
              <a:solidFill>
                <a:prstClr val="black"/>
              </a:solidFill>
            </a:endParaRPr>
          </a:p>
          <a:p>
            <a:pPr>
              <a:lnSpc>
                <a:spcPct val="115000"/>
              </a:lnSpc>
              <a:spcAft>
                <a:spcPts val="1000"/>
              </a:spcAft>
            </a:pPr>
            <a:r>
              <a:rPr lang="en-NZ" dirty="0">
                <a:ea typeface="Calibri"/>
                <a:cs typeface="Times New Roman"/>
              </a:rPr>
              <a:t>At the University of Auckland, all doctoral students do a diagnostic assessment right at the beginning of their first year, </a:t>
            </a:r>
            <a:r>
              <a:rPr lang="en-NZ" dirty="0" smtClean="0">
                <a:ea typeface="Calibri"/>
                <a:cs typeface="Times New Roman"/>
              </a:rPr>
              <a:t>and those </a:t>
            </a:r>
            <a:r>
              <a:rPr lang="en-NZ" dirty="0">
                <a:ea typeface="Calibri"/>
                <a:cs typeface="Times New Roman"/>
              </a:rPr>
              <a:t>identified as in need of ‘further language development attend an advisory session to discuss appropriate academic English enrichment programmes and set specific goals</a:t>
            </a:r>
            <a:r>
              <a:rPr lang="en-NZ" sz="1400" dirty="0">
                <a:ea typeface="Calibri"/>
                <a:cs typeface="Times New Roman"/>
              </a:rPr>
              <a:t> </a:t>
            </a:r>
            <a:r>
              <a:rPr lang="en-NZ" dirty="0">
                <a:ea typeface="Calibri"/>
                <a:cs typeface="Times New Roman"/>
              </a:rPr>
              <a:t>to be achieved by the end of their provisional year’ (von </a:t>
            </a:r>
            <a:r>
              <a:rPr lang="en-NZ" dirty="0" err="1">
                <a:ea typeface="Calibri"/>
                <a:cs typeface="Times New Roman"/>
              </a:rPr>
              <a:t>Randow</a:t>
            </a:r>
            <a:r>
              <a:rPr lang="en-NZ" dirty="0">
                <a:ea typeface="Calibri"/>
                <a:cs typeface="Times New Roman"/>
              </a:rPr>
              <a:t> &amp; </a:t>
            </a:r>
            <a:r>
              <a:rPr lang="en-NZ" dirty="0" err="1">
                <a:ea typeface="Calibri"/>
                <a:cs typeface="Times New Roman"/>
              </a:rPr>
              <a:t>Clemeau</a:t>
            </a:r>
            <a:r>
              <a:rPr lang="en-NZ" dirty="0">
                <a:ea typeface="Calibri"/>
                <a:cs typeface="Times New Roman"/>
              </a:rPr>
              <a:t>, forthcoming: abstract).This policy was introduced in 2011 ‘in response to research by the School of Graduate Studies suggesting that language difficulties often impacted on effective relationships between supervisors and their doctoral candidates and progress in general’(von </a:t>
            </a:r>
            <a:r>
              <a:rPr lang="en-NZ" dirty="0" err="1">
                <a:ea typeface="Calibri"/>
                <a:cs typeface="Times New Roman"/>
              </a:rPr>
              <a:t>Randow</a:t>
            </a:r>
            <a:r>
              <a:rPr lang="en-NZ" dirty="0">
                <a:ea typeface="Calibri"/>
                <a:cs typeface="Times New Roman"/>
              </a:rPr>
              <a:t> &amp; </a:t>
            </a:r>
            <a:r>
              <a:rPr lang="en-NZ" dirty="0" err="1">
                <a:ea typeface="Calibri"/>
                <a:cs typeface="Times New Roman"/>
              </a:rPr>
              <a:t>Clemeau</a:t>
            </a:r>
            <a:r>
              <a:rPr lang="en-NZ" dirty="0">
                <a:ea typeface="Calibri"/>
                <a:cs typeface="Times New Roman"/>
              </a:rPr>
              <a:t>, forthcoming: abstract). </a:t>
            </a:r>
            <a:endParaRPr lang="en-US" dirty="0">
              <a:ea typeface="Calibri"/>
              <a:cs typeface="Times New Roman"/>
            </a:endParaRPr>
          </a:p>
          <a:p>
            <a:pPr lvl="0">
              <a:lnSpc>
                <a:spcPct val="115000"/>
              </a:lnSpc>
              <a:spcAft>
                <a:spcPts val="1000"/>
              </a:spcAft>
            </a:pPr>
            <a:endParaRPr lang="en-NZ" dirty="0">
              <a:solidFill>
                <a:prstClr val="black"/>
              </a:solidFill>
              <a:ea typeface="Calibri"/>
              <a:cs typeface="Times New Roman"/>
            </a:endParaRPr>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3</a:t>
            </a:fld>
            <a:endParaRPr lang="en-NZ"/>
          </a:p>
        </p:txBody>
      </p:sp>
    </p:spTree>
    <p:extLst>
      <p:ext uri="{BB962C8B-B14F-4D97-AF65-F5344CB8AC3E}">
        <p14:creationId xmlns:p14="http://schemas.microsoft.com/office/powerpoint/2010/main" val="4248508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603279"/>
            <a:ext cx="5438775" cy="5184576"/>
          </a:xfrm>
          <a:prstGeom prst="rect">
            <a:avLst/>
          </a:prstGeom>
        </p:spPr>
        <p:txBody>
          <a:bodyPr/>
          <a:lstStyle/>
          <a:p>
            <a:r>
              <a:rPr lang="en-US" sz="1000" dirty="0"/>
              <a:t>The post-entry language assessment doctoral candidates do at The University of Auckland is DELNA - Diagnostic English Language Needs Assessment. DELNA has been in place since 2002 and was developed to identify linguistic needs of students beginning university study given concerns ‘about the increasing linguistic diversity of the student body’ (Read, 2013: 6). </a:t>
            </a:r>
            <a:endParaRPr lang="en-US" sz="1000" dirty="0" smtClean="0"/>
          </a:p>
          <a:p>
            <a:endParaRPr lang="en-US" sz="1100" dirty="0" smtClean="0"/>
          </a:p>
          <a:p>
            <a:r>
              <a:rPr lang="en-US" sz="1100" dirty="0" smtClean="0"/>
              <a:t>DELNA - 2 </a:t>
            </a:r>
            <a:r>
              <a:rPr lang="en-US" sz="1100" dirty="0"/>
              <a:t>tiers: the Screening and the </a:t>
            </a:r>
            <a:r>
              <a:rPr lang="en-US" sz="1100" dirty="0" smtClean="0"/>
              <a:t>Diagnosis (explain in detail). </a:t>
            </a:r>
          </a:p>
          <a:p>
            <a:r>
              <a:rPr lang="en-US" sz="1100" dirty="0" smtClean="0"/>
              <a:t>All doctoral students who do the Diagnosis attend an advisory session and discuss language enrichment options.</a:t>
            </a:r>
          </a:p>
          <a:p>
            <a:endParaRPr lang="en-US" sz="1100" dirty="0" smtClean="0"/>
          </a:p>
          <a:p>
            <a:r>
              <a:rPr lang="en-US" sz="1100" dirty="0" smtClean="0"/>
              <a:t>I </a:t>
            </a:r>
            <a:r>
              <a:rPr lang="en-US" sz="1100" dirty="0"/>
              <a:t>first came across DELNA in a Language Assessment paper I did for my masters in Language </a:t>
            </a:r>
            <a:r>
              <a:rPr lang="en-US" sz="1100" dirty="0" smtClean="0"/>
              <a:t>Teaching (etc… summer scholarship, Master’s dissertation, now I’m the administrator). </a:t>
            </a:r>
          </a:p>
          <a:p>
            <a:endParaRPr lang="en-US" sz="1100" dirty="0"/>
          </a:p>
          <a:p>
            <a:r>
              <a:rPr lang="en-US" sz="1100" dirty="0" smtClean="0"/>
              <a:t>That </a:t>
            </a:r>
            <a:r>
              <a:rPr lang="en-US" sz="1100" dirty="0"/>
              <a:t>is to say I was already working at DELNA when the language provision for doctoral candidates was put into effect. After the requirement was implemented, I began to see more and more students like me come to us for advice. </a:t>
            </a:r>
            <a:r>
              <a:rPr lang="en-US" sz="1100" dirty="0" smtClean="0"/>
              <a:t>Before: mainly </a:t>
            </a:r>
            <a:r>
              <a:rPr lang="en-US" sz="1100" dirty="0"/>
              <a:t>young adults, some very excited about beginning university, others terrified by the same reason. But after we started attending to all doctoral candidates who did the DELNA Diagnosis, I noticed that more mature people, not only in age but also in attitude, with high level of oral proficiency at times, were knocking at our doors… and I </a:t>
            </a:r>
            <a:r>
              <a:rPr lang="en-US" sz="1100" dirty="0" smtClean="0"/>
              <a:t>began to think about these people’s experiences, about how they were feeling, about how they would </a:t>
            </a:r>
            <a:r>
              <a:rPr lang="en-US" sz="1100" dirty="0">
                <a:solidFill>
                  <a:prstClr val="black"/>
                </a:solidFill>
              </a:rPr>
              <a:t>they manage a language </a:t>
            </a:r>
            <a:r>
              <a:rPr lang="en-US" sz="1100" dirty="0" err="1">
                <a:solidFill>
                  <a:prstClr val="black"/>
                </a:solidFill>
              </a:rPr>
              <a:t>programme</a:t>
            </a:r>
            <a:r>
              <a:rPr lang="en-US" sz="1100" dirty="0">
                <a:solidFill>
                  <a:prstClr val="black"/>
                </a:solidFill>
              </a:rPr>
              <a:t> while also having to cope with the other demands of their doctoral </a:t>
            </a:r>
            <a:r>
              <a:rPr lang="en-US" sz="1100" dirty="0" err="1" smtClean="0">
                <a:solidFill>
                  <a:prstClr val="black"/>
                </a:solidFill>
              </a:rPr>
              <a:t>programme</a:t>
            </a:r>
            <a:r>
              <a:rPr lang="en-US" sz="1100" dirty="0" smtClean="0">
                <a:solidFill>
                  <a:prstClr val="black"/>
                </a:solidFill>
              </a:rPr>
              <a:t>, and whether that impacted on what they thought about themselves, their language abilities…</a:t>
            </a:r>
          </a:p>
          <a:p>
            <a:endParaRPr lang="en-US" sz="1100" dirty="0" smtClean="0">
              <a:solidFill>
                <a:prstClr val="black"/>
              </a:solidFill>
            </a:endParaRPr>
          </a:p>
          <a:p>
            <a:r>
              <a:rPr lang="en-US" sz="1100" dirty="0"/>
              <a:t>It was with questions like these in mind that I started to envision a research project for a PhD. My own experiences as a student with English as an additional language (EAL) </a:t>
            </a:r>
            <a:r>
              <a:rPr lang="en-US" sz="1100" dirty="0" smtClean="0"/>
              <a:t>also motivated me; </a:t>
            </a:r>
            <a:r>
              <a:rPr lang="en-US" sz="1100" dirty="0"/>
              <a:t>like them I too had to work on my English to be where I am; like them, I know how frustrating it is when you do the best you can trying to express yourself and yet your ideas seem to simply get lost in translation... </a:t>
            </a:r>
          </a:p>
          <a:p>
            <a:r>
              <a:rPr lang="en-US" sz="1100" dirty="0"/>
              <a:t>So, I had some idea of what it was that I wanted to investigate, but not much idea on how to go about finding out what I thought I wanted to find out. </a:t>
            </a:r>
            <a:endParaRPr lang="en-NZ" sz="1100" dirty="0"/>
          </a:p>
        </p:txBody>
      </p:sp>
      <p:sp>
        <p:nvSpPr>
          <p:cNvPr id="4" name="Slide Number Placeholder 3"/>
          <p:cNvSpPr>
            <a:spLocks noGrp="1"/>
          </p:cNvSpPr>
          <p:nvPr>
            <p:ph type="sldNum" sz="quarter" idx="10"/>
          </p:nvPr>
        </p:nvSpPr>
        <p:spPr/>
        <p:txBody>
          <a:bodyPr/>
          <a:lstStyle/>
          <a:p>
            <a:fld id="{ED911BA4-388E-4527-8047-F80BA546AEF7}" type="slidenum">
              <a:rPr lang="en-NZ" smtClean="0"/>
              <a:t>4</a:t>
            </a:fld>
            <a:endParaRPr lang="en-NZ" dirty="0"/>
          </a:p>
        </p:txBody>
      </p:sp>
    </p:spTree>
    <p:extLst>
      <p:ext uri="{BB962C8B-B14F-4D97-AF65-F5344CB8AC3E}">
        <p14:creationId xmlns:p14="http://schemas.microsoft.com/office/powerpoint/2010/main" val="3003765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467225"/>
          </a:xfrm>
          <a:prstGeom prst="rect">
            <a:avLst/>
          </a:prstGeom>
        </p:spPr>
        <p:txBody>
          <a:bodyPr/>
          <a:lstStyle/>
          <a:p>
            <a:r>
              <a:rPr lang="en-NZ" dirty="0">
                <a:ea typeface="Calibri"/>
                <a:cs typeface="Times New Roman"/>
              </a:rPr>
              <a:t>One thing I knew though, and I’m quoting </a:t>
            </a:r>
            <a:r>
              <a:rPr lang="en-NZ" dirty="0" err="1">
                <a:ea typeface="Calibri"/>
                <a:cs typeface="Times New Roman"/>
              </a:rPr>
              <a:t>Barkhuizen</a:t>
            </a:r>
            <a:r>
              <a:rPr lang="en-NZ" dirty="0">
                <a:ea typeface="Calibri"/>
                <a:cs typeface="Times New Roman"/>
              </a:rPr>
              <a:t>, Benson and </a:t>
            </a:r>
            <a:r>
              <a:rPr lang="en-NZ" dirty="0" err="1">
                <a:ea typeface="Calibri"/>
                <a:cs typeface="Times New Roman"/>
              </a:rPr>
              <a:t>Chik</a:t>
            </a:r>
            <a:r>
              <a:rPr lang="en-NZ" dirty="0">
                <a:ea typeface="Calibri"/>
                <a:cs typeface="Times New Roman"/>
              </a:rPr>
              <a:t> (2014: 3) here, was that I was ‘more convinced by a richly described individual case study than’ I was ‘by statistical analysis of experimental data collected from large numbers of people’. I also believe that (and I’m quoting again) ‘we can best understand the social forces that condition language teaching and learning behaviour by understanding how individuals interpret and respond to them</a:t>
            </a:r>
            <a:r>
              <a:rPr lang="en-NZ" dirty="0" smtClean="0">
                <a:ea typeface="Calibri"/>
                <a:cs typeface="Times New Roman"/>
              </a:rPr>
              <a:t>’.</a:t>
            </a:r>
          </a:p>
          <a:p>
            <a:endParaRPr lang="en-NZ" dirty="0">
              <a:cs typeface="Times New Roman"/>
            </a:endParaRPr>
          </a:p>
          <a:p>
            <a:r>
              <a:rPr lang="en-US" dirty="0"/>
              <a:t>It was clear to me then that I was interested in the human aspect of the language requirement recently introduced at my University.</a:t>
            </a:r>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5</a:t>
            </a:fld>
            <a:endParaRPr lang="en-NZ"/>
          </a:p>
        </p:txBody>
      </p:sp>
    </p:spTree>
    <p:extLst>
      <p:ext uri="{BB962C8B-B14F-4D97-AF65-F5344CB8AC3E}">
        <p14:creationId xmlns:p14="http://schemas.microsoft.com/office/powerpoint/2010/main" val="872568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14875"/>
            <a:ext cx="5438775" cy="4467225"/>
          </a:xfrm>
          <a:prstGeom prst="rect">
            <a:avLst/>
          </a:prstGeom>
        </p:spPr>
        <p:txBody>
          <a:bodyPr/>
          <a:lstStyle/>
          <a:p>
            <a:pPr>
              <a:lnSpc>
                <a:spcPct val="115000"/>
              </a:lnSpc>
              <a:spcAft>
                <a:spcPts val="1000"/>
              </a:spcAft>
            </a:pPr>
            <a:r>
              <a:rPr lang="en-NZ" dirty="0">
                <a:ea typeface="Calibri"/>
                <a:cs typeface="Times New Roman"/>
              </a:rPr>
              <a:t>I needed to work with a research approach that would allow me to connect with participants while also letting me be “in the picture” as I did not want to remove myself from the ‘research puzzle’ (</a:t>
            </a:r>
            <a:r>
              <a:rPr lang="en-NZ" dirty="0" err="1">
                <a:ea typeface="Calibri"/>
                <a:cs typeface="Times New Roman"/>
              </a:rPr>
              <a:t>Clandinin</a:t>
            </a:r>
            <a:r>
              <a:rPr lang="en-NZ" dirty="0">
                <a:ea typeface="Calibri"/>
                <a:cs typeface="Times New Roman"/>
              </a:rPr>
              <a:t> &amp; Connelly, 2000: 40) to be investigated. </a:t>
            </a:r>
            <a:endParaRPr lang="en-NZ" dirty="0" smtClean="0">
              <a:ea typeface="Calibri"/>
              <a:cs typeface="Times New Roman"/>
            </a:endParaRPr>
          </a:p>
          <a:p>
            <a:pPr>
              <a:lnSpc>
                <a:spcPct val="115000"/>
              </a:lnSpc>
              <a:spcAft>
                <a:spcPts val="1000"/>
              </a:spcAft>
            </a:pPr>
            <a:r>
              <a:rPr lang="en-NZ" dirty="0" smtClean="0">
                <a:ea typeface="Calibri"/>
                <a:cs typeface="Times New Roman"/>
              </a:rPr>
              <a:t>I </a:t>
            </a:r>
            <a:r>
              <a:rPr lang="en-NZ" dirty="0">
                <a:ea typeface="Calibri"/>
                <a:cs typeface="Times New Roman"/>
              </a:rPr>
              <a:t>also wanted to make sure I would be able to capture the students’ perspectives on their experiences of having to work on their language skills, and thought that the theme of language identities would probably surface in the process. </a:t>
            </a:r>
            <a:endParaRPr lang="en-NZ" dirty="0" smtClean="0">
              <a:ea typeface="Calibri"/>
              <a:cs typeface="Times New Roman"/>
            </a:endParaRPr>
          </a:p>
          <a:p>
            <a:pPr>
              <a:lnSpc>
                <a:spcPct val="115000"/>
              </a:lnSpc>
              <a:spcAft>
                <a:spcPts val="1000"/>
              </a:spcAft>
            </a:pPr>
            <a:r>
              <a:rPr lang="en-NZ" dirty="0" smtClean="0">
                <a:ea typeface="Calibri"/>
                <a:cs typeface="Times New Roman"/>
              </a:rPr>
              <a:t>Second </a:t>
            </a:r>
            <a:r>
              <a:rPr lang="en-NZ" dirty="0">
                <a:ea typeface="Calibri"/>
                <a:cs typeface="Times New Roman"/>
              </a:rPr>
              <a:t>language identity, as proposed by Benson (2013: 245), is ‘any aspect of a person’s identity that is related to their knowledge, learning, or use of a second language’. </a:t>
            </a:r>
            <a:endParaRPr lang="en-NZ" dirty="0" smtClean="0">
              <a:ea typeface="Calibri"/>
              <a:cs typeface="Times New Roman"/>
            </a:endParaRPr>
          </a:p>
          <a:p>
            <a:pPr>
              <a:lnSpc>
                <a:spcPct val="115000"/>
              </a:lnSpc>
              <a:spcAft>
                <a:spcPts val="1000"/>
              </a:spcAft>
            </a:pPr>
            <a:r>
              <a:rPr lang="en-NZ" dirty="0" smtClean="0">
                <a:ea typeface="Calibri"/>
                <a:cs typeface="Times New Roman"/>
              </a:rPr>
              <a:t>How </a:t>
            </a:r>
            <a:r>
              <a:rPr lang="en-NZ" dirty="0">
                <a:ea typeface="Calibri"/>
                <a:cs typeface="Times New Roman"/>
              </a:rPr>
              <a:t>did these doctoral students perceive their language abilities? How did they negotiate subject expertise and being able (or not) to express their knowledge in a second language? These were some of the things I wanted to find out, amongst others, and narrative inquiry seemed to be the perfect way to approach my research project. After all, narratives, as stated by Bernard and Ryan (2010: 252), are ‘a great way to get at identities’. </a:t>
            </a:r>
            <a:endParaRPr lang="en-NZ" dirty="0" smtClean="0">
              <a:ea typeface="Calibri"/>
              <a:cs typeface="Times New Roman"/>
            </a:endParaRPr>
          </a:p>
          <a:p>
            <a:pPr>
              <a:lnSpc>
                <a:spcPct val="115000"/>
              </a:lnSpc>
              <a:spcAft>
                <a:spcPts val="1000"/>
              </a:spcAft>
            </a:pPr>
            <a:r>
              <a:rPr lang="en-NZ" dirty="0" smtClean="0">
                <a:ea typeface="Calibri"/>
                <a:cs typeface="Times New Roman"/>
              </a:rPr>
              <a:t>But what is narrative inquiry, I often wondered…</a:t>
            </a:r>
            <a:endParaRPr lang="en-US" dirty="0">
              <a:ea typeface="Calibri"/>
              <a:cs typeface="Times New Roman"/>
            </a:endParaRPr>
          </a:p>
          <a:p>
            <a:endParaRPr lang="en-NZ" dirty="0"/>
          </a:p>
        </p:txBody>
      </p:sp>
      <p:sp>
        <p:nvSpPr>
          <p:cNvPr id="4" name="Slide Number Placeholder 3"/>
          <p:cNvSpPr>
            <a:spLocks noGrp="1"/>
          </p:cNvSpPr>
          <p:nvPr>
            <p:ph type="sldNum" sz="quarter" idx="10"/>
          </p:nvPr>
        </p:nvSpPr>
        <p:spPr/>
        <p:txBody>
          <a:bodyPr/>
          <a:lstStyle/>
          <a:p>
            <a:fld id="{ED911BA4-388E-4527-8047-F80BA546AEF7}" type="slidenum">
              <a:rPr lang="en-NZ" smtClean="0"/>
              <a:t>6</a:t>
            </a:fld>
            <a:endParaRPr lang="en-NZ"/>
          </a:p>
        </p:txBody>
      </p:sp>
    </p:spTree>
    <p:extLst>
      <p:ext uri="{BB962C8B-B14F-4D97-AF65-F5344CB8AC3E}">
        <p14:creationId xmlns:p14="http://schemas.microsoft.com/office/powerpoint/2010/main" val="1677756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467225"/>
          </a:xfrm>
          <a:prstGeom prst="rect">
            <a:avLst/>
          </a:prstGeom>
        </p:spPr>
        <p:txBody>
          <a:bodyPr/>
          <a:lstStyle/>
          <a:p>
            <a:pPr>
              <a:lnSpc>
                <a:spcPct val="115000"/>
              </a:lnSpc>
              <a:spcAft>
                <a:spcPts val="1000"/>
              </a:spcAft>
            </a:pPr>
            <a:r>
              <a:rPr lang="en-NZ" dirty="0" err="1">
                <a:ea typeface="Calibri"/>
                <a:cs typeface="Times New Roman"/>
              </a:rPr>
              <a:t>Barkhuizen</a:t>
            </a:r>
            <a:r>
              <a:rPr lang="en-NZ" dirty="0">
                <a:ea typeface="Calibri"/>
                <a:cs typeface="Times New Roman"/>
              </a:rPr>
              <a:t> (2013: 2) says that ‘narrative and narrative research are notoriously hard to define’. However, soon after affirming this, the author presents some useful descriptions of narrative, selected because they capture some core meanings of the topic</a:t>
            </a:r>
            <a:r>
              <a:rPr lang="en-NZ" dirty="0" smtClean="0">
                <a:ea typeface="Calibri"/>
                <a:cs typeface="Times New Roman"/>
              </a:rPr>
              <a:t>.</a:t>
            </a:r>
          </a:p>
          <a:p>
            <a:pPr>
              <a:lnSpc>
                <a:spcPct val="115000"/>
              </a:lnSpc>
              <a:spcAft>
                <a:spcPts val="1000"/>
              </a:spcAft>
            </a:pPr>
            <a:r>
              <a:rPr lang="en-NZ" dirty="0" smtClean="0">
                <a:ea typeface="Calibri"/>
                <a:cs typeface="Times New Roman"/>
              </a:rPr>
              <a:t>Essentially</a:t>
            </a:r>
            <a:r>
              <a:rPr lang="en-NZ" dirty="0">
                <a:ea typeface="Calibri"/>
                <a:cs typeface="Times New Roman"/>
              </a:rPr>
              <a:t>, the act of storytelling is a social activity: ‘the narrator addresses an audience when constructing a narrative in a social context’ (</a:t>
            </a:r>
            <a:r>
              <a:rPr lang="en-NZ" dirty="0" err="1">
                <a:ea typeface="Calibri"/>
                <a:cs typeface="Times New Roman"/>
              </a:rPr>
              <a:t>Barkhuizen</a:t>
            </a:r>
            <a:r>
              <a:rPr lang="en-NZ" dirty="0">
                <a:ea typeface="Calibri"/>
                <a:cs typeface="Times New Roman"/>
              </a:rPr>
              <a:t>, 2013: 4); temporality is important as ‘in the process of narration the narrator makes reference to experiences or events (the tale, or story)’ </a:t>
            </a:r>
            <a:r>
              <a:rPr lang="en-NZ" dirty="0" smtClean="0">
                <a:ea typeface="Calibri"/>
                <a:cs typeface="Times New Roman"/>
              </a:rPr>
              <a:t>in </a:t>
            </a:r>
            <a:r>
              <a:rPr lang="en-NZ" dirty="0">
                <a:ea typeface="Calibri"/>
                <a:cs typeface="Times New Roman"/>
              </a:rPr>
              <a:t>terms of ‘space (another place)’ </a:t>
            </a:r>
            <a:r>
              <a:rPr lang="en-NZ" dirty="0" smtClean="0">
                <a:ea typeface="Calibri"/>
                <a:cs typeface="Times New Roman"/>
              </a:rPr>
              <a:t>and also </a:t>
            </a:r>
            <a:r>
              <a:rPr lang="en-NZ" dirty="0">
                <a:ea typeface="Calibri"/>
                <a:cs typeface="Times New Roman"/>
              </a:rPr>
              <a:t>in terms of ‘time (past or an imagined future)’ (</a:t>
            </a:r>
            <a:r>
              <a:rPr lang="en-NZ" dirty="0" err="1">
                <a:ea typeface="Calibri"/>
                <a:cs typeface="Times New Roman"/>
              </a:rPr>
              <a:t>Barkhuizen</a:t>
            </a:r>
            <a:r>
              <a:rPr lang="en-NZ" dirty="0">
                <a:ea typeface="Calibri"/>
                <a:cs typeface="Times New Roman"/>
              </a:rPr>
              <a:t>, 2013: 3).  Storytelling is also a cognitive activity, as ‘stories re-shape our experiences so that we can make meaning from them’; in other words, storytelling ‘makes experiences meaningful’ (</a:t>
            </a:r>
            <a:r>
              <a:rPr lang="en-NZ" dirty="0" err="1">
                <a:ea typeface="Calibri"/>
                <a:cs typeface="Times New Roman"/>
              </a:rPr>
              <a:t>Barkhuizen</a:t>
            </a:r>
            <a:r>
              <a:rPr lang="en-NZ" dirty="0">
                <a:ea typeface="Calibri"/>
                <a:cs typeface="Times New Roman"/>
              </a:rPr>
              <a:t>, 2013: 4). </a:t>
            </a:r>
            <a:endParaRPr lang="en-NZ" dirty="0" smtClean="0">
              <a:ea typeface="Calibri"/>
              <a:cs typeface="Times New Roman"/>
            </a:endParaRPr>
          </a:p>
          <a:p>
            <a:pPr>
              <a:lnSpc>
                <a:spcPct val="115000"/>
              </a:lnSpc>
              <a:spcAft>
                <a:spcPts val="1000"/>
              </a:spcAft>
            </a:pPr>
            <a:r>
              <a:rPr lang="en-NZ" dirty="0" err="1" smtClean="0">
                <a:ea typeface="Calibri"/>
                <a:cs typeface="Times New Roman"/>
              </a:rPr>
              <a:t>Barkhuizen</a:t>
            </a:r>
            <a:r>
              <a:rPr lang="en-NZ" dirty="0" smtClean="0">
                <a:ea typeface="Calibri"/>
                <a:cs typeface="Times New Roman"/>
              </a:rPr>
              <a:t> </a:t>
            </a:r>
            <a:r>
              <a:rPr lang="en-NZ" dirty="0">
                <a:ea typeface="Calibri"/>
                <a:cs typeface="Times New Roman"/>
              </a:rPr>
              <a:t>(2011) ‘tried to encapsulate these two aspects of narrative in the concept of </a:t>
            </a:r>
            <a:r>
              <a:rPr lang="en-NZ" i="1" dirty="0">
                <a:ea typeface="Calibri"/>
                <a:cs typeface="Times New Roman"/>
              </a:rPr>
              <a:t>narrative </a:t>
            </a:r>
            <a:r>
              <a:rPr lang="en-NZ" i="1" dirty="0" err="1">
                <a:ea typeface="Calibri"/>
                <a:cs typeface="Times New Roman"/>
              </a:rPr>
              <a:t>knowledging</a:t>
            </a:r>
            <a:r>
              <a:rPr lang="en-NZ" dirty="0">
                <a:ea typeface="Calibri"/>
                <a:cs typeface="Times New Roman"/>
              </a:rPr>
              <a:t>’ (</a:t>
            </a:r>
            <a:r>
              <a:rPr lang="en-NZ" dirty="0" err="1">
                <a:ea typeface="Calibri"/>
                <a:cs typeface="Times New Roman"/>
              </a:rPr>
              <a:t>Barkhuizen</a:t>
            </a:r>
            <a:r>
              <a:rPr lang="en-NZ" dirty="0">
                <a:ea typeface="Calibri"/>
                <a:cs typeface="Times New Roman"/>
              </a:rPr>
              <a:t>, 2013: 4), which he defines as </a:t>
            </a:r>
            <a:r>
              <a:rPr lang="en-NZ" dirty="0" smtClean="0">
                <a:ea typeface="Calibri"/>
                <a:cs typeface="Times New Roman"/>
              </a:rPr>
              <a:t>(read quote from slide). This concept was important to me because it helped me realise that even though I did not know much about NI, I was already “doing narrative” in a sense. I’d </a:t>
            </a:r>
            <a:r>
              <a:rPr lang="en-NZ" dirty="0">
                <a:ea typeface="Calibri"/>
                <a:cs typeface="Times New Roman"/>
              </a:rPr>
              <a:t>like to think, for example, that me being here is a result of my own engagement with the activity of narrative </a:t>
            </a:r>
            <a:r>
              <a:rPr lang="en-NZ" dirty="0" err="1">
                <a:ea typeface="Calibri"/>
                <a:cs typeface="Times New Roman"/>
              </a:rPr>
              <a:t>knowledging</a:t>
            </a:r>
            <a:r>
              <a:rPr lang="en-NZ" dirty="0">
                <a:ea typeface="Calibri"/>
                <a:cs typeface="Times New Roman"/>
              </a:rPr>
              <a:t>. </a:t>
            </a:r>
            <a:endParaRPr lang="en-US" dirty="0">
              <a:ea typeface="Calibri"/>
              <a:cs typeface="Times New Roman"/>
            </a:endParaRPr>
          </a:p>
          <a:p>
            <a:endParaRPr lang="en-US" dirty="0"/>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7</a:t>
            </a:fld>
            <a:endParaRPr lang="en-NZ"/>
          </a:p>
        </p:txBody>
      </p:sp>
    </p:spTree>
    <p:extLst>
      <p:ext uri="{BB962C8B-B14F-4D97-AF65-F5344CB8AC3E}">
        <p14:creationId xmlns:p14="http://schemas.microsoft.com/office/powerpoint/2010/main" val="3551177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856956"/>
          </a:xfrm>
          <a:prstGeom prst="rect">
            <a:avLst/>
          </a:prstGeom>
        </p:spPr>
        <p:txBody>
          <a:bodyPr/>
          <a:lstStyle/>
          <a:p>
            <a:r>
              <a:rPr lang="en-NZ" dirty="0">
                <a:ea typeface="Calibri"/>
                <a:cs typeface="Times New Roman"/>
              </a:rPr>
              <a:t>Well, after deciding that I wanted to approach my project from a narrative instance, I began reading on the topic. Perhaps it should have been the other way round, but I was so impressed with the few narrative studies I had already read that I made that decision and stick to it even when my main supervisor did not seem convinced of my choices. I began with the “usual suspects”: </a:t>
            </a:r>
            <a:r>
              <a:rPr lang="en-NZ" dirty="0" err="1">
                <a:ea typeface="Calibri"/>
                <a:cs typeface="Times New Roman"/>
              </a:rPr>
              <a:t>Clandinin</a:t>
            </a:r>
            <a:r>
              <a:rPr lang="en-NZ" dirty="0">
                <a:ea typeface="Calibri"/>
                <a:cs typeface="Times New Roman"/>
              </a:rPr>
              <a:t> and Connelly’s (2000) </a:t>
            </a:r>
            <a:r>
              <a:rPr lang="en-NZ" i="1" dirty="0">
                <a:ea typeface="Calibri"/>
                <a:cs typeface="Times New Roman"/>
              </a:rPr>
              <a:t>Narrative inquiry: Experience and story in qualitative research</a:t>
            </a:r>
            <a:r>
              <a:rPr lang="en-NZ" dirty="0">
                <a:ea typeface="Calibri"/>
                <a:cs typeface="Times New Roman"/>
              </a:rPr>
              <a:t>, </a:t>
            </a:r>
            <a:r>
              <a:rPr lang="en-NZ" dirty="0" err="1">
                <a:ea typeface="Calibri"/>
                <a:cs typeface="Times New Roman"/>
              </a:rPr>
              <a:t>Riessman’s</a:t>
            </a:r>
            <a:r>
              <a:rPr lang="en-NZ" dirty="0">
                <a:ea typeface="Calibri"/>
                <a:cs typeface="Times New Roman"/>
              </a:rPr>
              <a:t> (2008) </a:t>
            </a:r>
            <a:r>
              <a:rPr lang="en-NZ" i="1" dirty="0">
                <a:ea typeface="Calibri"/>
                <a:cs typeface="Times New Roman"/>
              </a:rPr>
              <a:t>Narrative methods for the human sciences, </a:t>
            </a:r>
            <a:r>
              <a:rPr lang="en-NZ" dirty="0">
                <a:ea typeface="Calibri"/>
                <a:cs typeface="Times New Roman"/>
              </a:rPr>
              <a:t>and </a:t>
            </a:r>
            <a:r>
              <a:rPr lang="en-US" dirty="0" err="1">
                <a:ea typeface="Calibri"/>
                <a:cs typeface="Times New Roman"/>
              </a:rPr>
              <a:t>Polkinghorne’s</a:t>
            </a:r>
            <a:r>
              <a:rPr lang="en-US" dirty="0">
                <a:ea typeface="Calibri"/>
                <a:cs typeface="Times New Roman"/>
              </a:rPr>
              <a:t> article (1995)</a:t>
            </a:r>
            <a:r>
              <a:rPr lang="en-US" i="1" dirty="0">
                <a:ea typeface="Calibri"/>
                <a:cs typeface="Times New Roman"/>
              </a:rPr>
              <a:t> Narrative configuration in qualitative analysis. </a:t>
            </a:r>
            <a:r>
              <a:rPr lang="en-US" dirty="0" err="1">
                <a:ea typeface="Calibri"/>
                <a:cs typeface="Times New Roman"/>
              </a:rPr>
              <a:t>Kramp’s</a:t>
            </a:r>
            <a:r>
              <a:rPr lang="en-US" dirty="0">
                <a:ea typeface="Calibri"/>
                <a:cs typeface="Times New Roman"/>
              </a:rPr>
              <a:t> chapter (2004)</a:t>
            </a:r>
            <a:r>
              <a:rPr lang="en-US" i="1" dirty="0">
                <a:ea typeface="Calibri"/>
                <a:cs typeface="Times New Roman"/>
              </a:rPr>
              <a:t> Exploring life and experience through narrative inquiry</a:t>
            </a:r>
            <a:r>
              <a:rPr lang="en-US" dirty="0">
                <a:ea typeface="Calibri"/>
                <a:cs typeface="Times New Roman"/>
              </a:rPr>
              <a:t> was also of great relevance to me. </a:t>
            </a:r>
            <a:endParaRPr lang="en-US" dirty="0" smtClean="0">
              <a:ea typeface="Calibri"/>
              <a:cs typeface="Times New Roman"/>
            </a:endParaRPr>
          </a:p>
          <a:p>
            <a:endParaRPr lang="en-US" dirty="0">
              <a:ea typeface="Calibri"/>
              <a:cs typeface="Times New Roman"/>
            </a:endParaRPr>
          </a:p>
          <a:p>
            <a:pPr>
              <a:lnSpc>
                <a:spcPct val="115000"/>
              </a:lnSpc>
              <a:spcAft>
                <a:spcPts val="1000"/>
              </a:spcAft>
            </a:pPr>
            <a:r>
              <a:rPr lang="en-US" dirty="0" smtClean="0">
                <a:ea typeface="Calibri"/>
                <a:cs typeface="Times New Roman"/>
              </a:rPr>
              <a:t>However</a:t>
            </a:r>
            <a:r>
              <a:rPr lang="en-US" dirty="0">
                <a:ea typeface="Calibri"/>
                <a:cs typeface="Times New Roman"/>
              </a:rPr>
              <a:t>, one piece of work that truly inspired me was Sara </a:t>
            </a:r>
            <a:r>
              <a:rPr lang="en-US" dirty="0" err="1">
                <a:ea typeface="Calibri"/>
                <a:cs typeface="Times New Roman"/>
              </a:rPr>
              <a:t>Cotterall’s</a:t>
            </a:r>
            <a:r>
              <a:rPr lang="en-US" dirty="0">
                <a:ea typeface="Calibri"/>
                <a:cs typeface="Times New Roman"/>
              </a:rPr>
              <a:t> (2011) </a:t>
            </a:r>
            <a:r>
              <a:rPr lang="en-NZ" dirty="0">
                <a:ea typeface="Calibri"/>
                <a:cs typeface="Times New Roman"/>
              </a:rPr>
              <a:t>longitudinal study on the experiences of six international PhD students in Australia</a:t>
            </a:r>
            <a:r>
              <a:rPr lang="en-US" dirty="0" smtClean="0">
                <a:ea typeface="Calibri"/>
                <a:cs typeface="Times New Roman"/>
              </a:rPr>
              <a:t>.</a:t>
            </a:r>
            <a:r>
              <a:rPr lang="en-NZ" dirty="0">
                <a:ea typeface="Calibri"/>
                <a:cs typeface="Times New Roman"/>
              </a:rPr>
              <a:t> </a:t>
            </a:r>
            <a:endParaRPr lang="en-NZ" dirty="0" smtClean="0">
              <a:ea typeface="Calibri"/>
              <a:cs typeface="Times New Roman"/>
            </a:endParaRPr>
          </a:p>
          <a:p>
            <a:pPr>
              <a:lnSpc>
                <a:spcPct val="115000"/>
              </a:lnSpc>
              <a:spcAft>
                <a:spcPts val="1000"/>
              </a:spcAft>
            </a:pPr>
            <a:r>
              <a:rPr lang="en-US" dirty="0">
                <a:ea typeface="Calibri"/>
                <a:cs typeface="Times New Roman"/>
              </a:rPr>
              <a:t>Incidentally, I was lucky enough to hear Sara speak in the last Independent Learning Association Conference in Wellington, New Zealand, two years ago, and I remember thinking “this is it, this is how I want to do research”. Well, sometime after that Sara kindly sent her PhD thesis to my boss, Janet von </a:t>
            </a:r>
            <a:r>
              <a:rPr lang="en-US" dirty="0" err="1">
                <a:ea typeface="Calibri"/>
                <a:cs typeface="Times New Roman"/>
              </a:rPr>
              <a:t>Randow</a:t>
            </a:r>
            <a:r>
              <a:rPr lang="en-US" dirty="0">
                <a:ea typeface="Calibri"/>
                <a:cs typeface="Times New Roman"/>
              </a:rPr>
              <a:t>, who later passed it on to me, for which I’m grateful. </a:t>
            </a:r>
          </a:p>
          <a:p>
            <a:pPr>
              <a:lnSpc>
                <a:spcPct val="115000"/>
              </a:lnSpc>
              <a:spcAft>
                <a:spcPts val="1000"/>
              </a:spcAft>
            </a:pPr>
            <a:r>
              <a:rPr lang="en-NZ" dirty="0" smtClean="0">
                <a:ea typeface="Calibri"/>
                <a:cs typeface="Times New Roman"/>
              </a:rPr>
              <a:t>Although our projects have some similarities, I </a:t>
            </a:r>
            <a:r>
              <a:rPr lang="en-NZ" dirty="0">
                <a:ea typeface="Calibri"/>
                <a:cs typeface="Times New Roman"/>
              </a:rPr>
              <a:t>will </a:t>
            </a:r>
            <a:r>
              <a:rPr lang="en-NZ" dirty="0" smtClean="0">
                <a:ea typeface="Calibri"/>
                <a:cs typeface="Times New Roman"/>
              </a:rPr>
              <a:t>focus </a:t>
            </a:r>
            <a:r>
              <a:rPr lang="en-NZ" dirty="0">
                <a:ea typeface="Calibri"/>
                <a:cs typeface="Times New Roman"/>
              </a:rPr>
              <a:t>solely on the experiences of candidates for whom academic language proficiency is an issue. </a:t>
            </a:r>
            <a:r>
              <a:rPr lang="en-NZ" dirty="0" smtClean="0">
                <a:ea typeface="Calibri"/>
                <a:cs typeface="Times New Roman"/>
              </a:rPr>
              <a:t>The fact that my participants will be students </a:t>
            </a:r>
            <a:r>
              <a:rPr lang="en-NZ" dirty="0">
                <a:ea typeface="Calibri"/>
                <a:cs typeface="Times New Roman"/>
              </a:rPr>
              <a:t>identified as </a:t>
            </a:r>
            <a:r>
              <a:rPr lang="en-NZ" dirty="0" smtClean="0">
                <a:ea typeface="Calibri"/>
                <a:cs typeface="Times New Roman"/>
              </a:rPr>
              <a:t>“in need of improving their language skills” will be central to my discussion, and I intend to look at  this aspect of their doctoral experience in particular.</a:t>
            </a:r>
            <a:endParaRPr lang="en-US" dirty="0"/>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8</a:t>
            </a:fld>
            <a:endParaRPr lang="en-NZ"/>
          </a:p>
        </p:txBody>
      </p:sp>
    </p:spTree>
    <p:extLst>
      <p:ext uri="{BB962C8B-B14F-4D97-AF65-F5344CB8AC3E}">
        <p14:creationId xmlns:p14="http://schemas.microsoft.com/office/powerpoint/2010/main" val="834743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a:xfrm>
            <a:off x="679450" y="4714875"/>
            <a:ext cx="5438775" cy="4928964"/>
          </a:xfrm>
          <a:prstGeom prst="rect">
            <a:avLst/>
          </a:prstGeom>
        </p:spPr>
        <p:txBody>
          <a:bodyPr/>
          <a:lstStyle/>
          <a:p>
            <a:pPr>
              <a:lnSpc>
                <a:spcPct val="115000"/>
              </a:lnSpc>
              <a:spcAft>
                <a:spcPts val="1000"/>
              </a:spcAft>
            </a:pPr>
            <a:r>
              <a:rPr lang="en-US" sz="1000" dirty="0">
                <a:ea typeface="Calibri"/>
                <a:cs typeface="Times New Roman"/>
              </a:rPr>
              <a:t>Well, but </a:t>
            </a:r>
            <a:r>
              <a:rPr lang="en-US" sz="1000" dirty="0" smtClean="0">
                <a:ea typeface="Calibri"/>
                <a:cs typeface="Times New Roman"/>
              </a:rPr>
              <a:t>going </a:t>
            </a:r>
            <a:r>
              <a:rPr lang="en-US" sz="1000" dirty="0">
                <a:ea typeface="Calibri"/>
                <a:cs typeface="Times New Roman"/>
              </a:rPr>
              <a:t>back to what narrative inquiry is. </a:t>
            </a:r>
            <a:r>
              <a:rPr lang="en-NZ" sz="1000" dirty="0" err="1" smtClean="0">
                <a:ea typeface="Calibri"/>
                <a:cs typeface="Times New Roman"/>
              </a:rPr>
              <a:t>Barkhuizen</a:t>
            </a:r>
            <a:r>
              <a:rPr lang="en-NZ" sz="1000" dirty="0">
                <a:ea typeface="Calibri"/>
                <a:cs typeface="Times New Roman"/>
              </a:rPr>
              <a:t>, Benson and </a:t>
            </a:r>
            <a:r>
              <a:rPr lang="en-NZ" sz="1000" dirty="0" err="1">
                <a:ea typeface="Calibri"/>
                <a:cs typeface="Times New Roman"/>
              </a:rPr>
              <a:t>Chik</a:t>
            </a:r>
            <a:r>
              <a:rPr lang="en-NZ" sz="1000" dirty="0">
                <a:ea typeface="Calibri"/>
                <a:cs typeface="Times New Roman"/>
              </a:rPr>
              <a:t> (2014: 3) state that ‘Narrative inquiry brings storytelling and research together either by using stories as research data or by using storytelling as a tool for data analysis or presentation of findings’. </a:t>
            </a:r>
            <a:r>
              <a:rPr lang="en-US" sz="1000" dirty="0" smtClean="0">
                <a:solidFill>
                  <a:prstClr val="black"/>
                </a:solidFill>
                <a:ea typeface="Calibri"/>
                <a:cs typeface="Times New Roman"/>
              </a:rPr>
              <a:t>In </a:t>
            </a:r>
            <a:r>
              <a:rPr lang="en-US" sz="1000" dirty="0">
                <a:solidFill>
                  <a:prstClr val="black"/>
                </a:solidFill>
                <a:ea typeface="Calibri"/>
                <a:cs typeface="Times New Roman"/>
              </a:rPr>
              <a:t>their book </a:t>
            </a:r>
            <a:r>
              <a:rPr lang="en-US" sz="1000" i="1" dirty="0">
                <a:solidFill>
                  <a:prstClr val="black"/>
                </a:solidFill>
                <a:ea typeface="Calibri"/>
                <a:cs typeface="Times New Roman"/>
              </a:rPr>
              <a:t>Narrative Inquiry in Language Teaching and Learning Research</a:t>
            </a:r>
            <a:r>
              <a:rPr lang="en-US" sz="1000" dirty="0">
                <a:solidFill>
                  <a:prstClr val="black"/>
                </a:solidFill>
                <a:ea typeface="Calibri"/>
                <a:cs typeface="Times New Roman"/>
              </a:rPr>
              <a:t>, </a:t>
            </a:r>
            <a:r>
              <a:rPr lang="en-NZ" sz="1000" dirty="0" smtClean="0">
                <a:ea typeface="Calibri"/>
                <a:cs typeface="Times New Roman"/>
              </a:rPr>
              <a:t>they analysed </a:t>
            </a:r>
            <a:r>
              <a:rPr lang="en-NZ" sz="1000" dirty="0">
                <a:ea typeface="Calibri"/>
                <a:cs typeface="Times New Roman"/>
              </a:rPr>
              <a:t>‘a database of more than 175 papers on language teaching and learning in which narrative plays an important part’ (2014: 7), and grouped some of the articles </a:t>
            </a:r>
            <a:r>
              <a:rPr lang="en-NZ" sz="1000" dirty="0" smtClean="0">
                <a:ea typeface="Calibri"/>
                <a:cs typeface="Times New Roman"/>
              </a:rPr>
              <a:t> </a:t>
            </a:r>
            <a:r>
              <a:rPr lang="en-NZ" sz="1000" dirty="0">
                <a:ea typeface="Calibri"/>
                <a:cs typeface="Times New Roman"/>
              </a:rPr>
              <a:t>according to </a:t>
            </a:r>
            <a:r>
              <a:rPr lang="en-NZ" sz="1000" dirty="0" smtClean="0">
                <a:ea typeface="Calibri"/>
                <a:cs typeface="Times New Roman"/>
              </a:rPr>
              <a:t>their ‘overall </a:t>
            </a:r>
            <a:r>
              <a:rPr lang="en-NZ" sz="1000" dirty="0">
                <a:ea typeface="Calibri"/>
                <a:cs typeface="Times New Roman"/>
              </a:rPr>
              <a:t>approach to narrative and narrative inquiry’ (2013: 8</a:t>
            </a:r>
            <a:r>
              <a:rPr lang="en-NZ" sz="1000" dirty="0" smtClean="0">
                <a:ea typeface="Calibri"/>
                <a:cs typeface="Times New Roman"/>
              </a:rPr>
              <a:t>). They also talk about ‘</a:t>
            </a:r>
            <a:r>
              <a:rPr lang="en-NZ" sz="1000" dirty="0">
                <a:ea typeface="Calibri"/>
                <a:cs typeface="Times New Roman"/>
              </a:rPr>
              <a:t>three distinctions within approaches to narrative inquiry’ (</a:t>
            </a:r>
            <a:r>
              <a:rPr lang="en-NZ" sz="1000" dirty="0" err="1">
                <a:ea typeface="Calibri"/>
                <a:cs typeface="Times New Roman"/>
              </a:rPr>
              <a:t>Barkhuizen</a:t>
            </a:r>
            <a:r>
              <a:rPr lang="en-NZ" sz="1000" dirty="0">
                <a:ea typeface="Calibri"/>
                <a:cs typeface="Times New Roman"/>
              </a:rPr>
              <a:t> et al., 2014: 9): (1) </a:t>
            </a:r>
            <a:r>
              <a:rPr lang="en-NZ" sz="1000" dirty="0" err="1">
                <a:ea typeface="Calibri"/>
                <a:cs typeface="Times New Roman"/>
              </a:rPr>
              <a:t>Polkinghorne’s</a:t>
            </a:r>
            <a:r>
              <a:rPr lang="en-NZ" sz="1000" dirty="0">
                <a:ea typeface="Calibri"/>
                <a:cs typeface="Times New Roman"/>
              </a:rPr>
              <a:t> (1995) “analyses of narratives”, ‘research in which stories are used as data’, and “narrative analysis”, ‘research in which storytelling is used as a means of analysing data and presenting findings’ (2014: 3); ‘(2) autobiographical and biographical approaches, and (3) focus on content and focus on language and discourse’ (2014: 9). </a:t>
            </a:r>
            <a:endParaRPr lang="en-NZ" sz="1000" dirty="0" smtClean="0">
              <a:ea typeface="Calibri"/>
              <a:cs typeface="Times New Roman"/>
            </a:endParaRPr>
          </a:p>
          <a:p>
            <a:pPr>
              <a:lnSpc>
                <a:spcPct val="115000"/>
              </a:lnSpc>
              <a:spcAft>
                <a:spcPts val="1000"/>
              </a:spcAft>
            </a:pPr>
            <a:r>
              <a:rPr lang="en-NZ" sz="1000" dirty="0" smtClean="0">
                <a:ea typeface="Calibri"/>
                <a:cs typeface="Times New Roman"/>
              </a:rPr>
              <a:t>For </a:t>
            </a:r>
            <a:r>
              <a:rPr lang="en-NZ" sz="1000" dirty="0">
                <a:ea typeface="Calibri"/>
                <a:cs typeface="Times New Roman"/>
              </a:rPr>
              <a:t>those of you who have read </a:t>
            </a:r>
            <a:r>
              <a:rPr lang="en-NZ" sz="1000" dirty="0" err="1">
                <a:ea typeface="Calibri"/>
                <a:cs typeface="Times New Roman"/>
              </a:rPr>
              <a:t>Barkhuizen</a:t>
            </a:r>
            <a:r>
              <a:rPr lang="en-NZ" sz="1000" dirty="0">
                <a:ea typeface="Calibri"/>
                <a:cs typeface="Times New Roman"/>
              </a:rPr>
              <a:t>, Benson and </a:t>
            </a:r>
            <a:r>
              <a:rPr lang="en-NZ" sz="1000" dirty="0" err="1">
                <a:ea typeface="Calibri"/>
                <a:cs typeface="Times New Roman"/>
              </a:rPr>
              <a:t>Chik’s</a:t>
            </a:r>
            <a:r>
              <a:rPr lang="en-NZ" sz="1000" dirty="0">
                <a:ea typeface="Calibri"/>
                <a:cs typeface="Times New Roman"/>
              </a:rPr>
              <a:t> new book, you will see that most of my talk today is based on the ideas they have put together in this year’s publication. This is because their book is interesting, clear, and informative, but most importantly it provides concrete examples of narrative research that has been done and published in the field of language teaching and learning.  I found it so useful that sometimes I wish it had been published a year before it actually was as it would have made the beginning of my narrative research journey much easier…</a:t>
            </a:r>
            <a:endParaRPr lang="en-US" sz="1000" dirty="0">
              <a:ea typeface="Calibri"/>
              <a:cs typeface="Times New Roman"/>
            </a:endParaRPr>
          </a:p>
          <a:p>
            <a:pPr>
              <a:lnSpc>
                <a:spcPct val="115000"/>
              </a:lnSpc>
              <a:spcAft>
                <a:spcPts val="1000"/>
              </a:spcAft>
            </a:pPr>
            <a:r>
              <a:rPr lang="en-NZ" sz="1000" dirty="0">
                <a:ea typeface="Calibri"/>
                <a:cs typeface="Times New Roman"/>
              </a:rPr>
              <a:t>Well, according to </a:t>
            </a:r>
            <a:r>
              <a:rPr lang="en-NZ" sz="1000" dirty="0" err="1">
                <a:ea typeface="Calibri"/>
                <a:cs typeface="Times New Roman"/>
              </a:rPr>
              <a:t>Barkhuizen</a:t>
            </a:r>
            <a:r>
              <a:rPr lang="en-NZ" sz="1000" dirty="0">
                <a:ea typeface="Calibri"/>
                <a:cs typeface="Times New Roman"/>
              </a:rPr>
              <a:t>, Benson and </a:t>
            </a:r>
            <a:r>
              <a:rPr lang="en-NZ" sz="1000" dirty="0" err="1">
                <a:ea typeface="Calibri"/>
                <a:cs typeface="Times New Roman"/>
              </a:rPr>
              <a:t>Chik</a:t>
            </a:r>
            <a:r>
              <a:rPr lang="en-NZ" sz="1000" dirty="0">
                <a:ea typeface="Calibri"/>
                <a:cs typeface="Times New Roman"/>
              </a:rPr>
              <a:t> (2014), narrative inquiry can be applied to any topic in the field of language teaching and learning, depending on the researcher’s creativity. For me, one of its appeals was the flexibility, the fact that I did not need to be sure of where I was going; </a:t>
            </a:r>
            <a:r>
              <a:rPr lang="en-NZ" sz="1000" dirty="0" err="1">
                <a:ea typeface="Calibri"/>
                <a:cs typeface="Times New Roman"/>
              </a:rPr>
              <a:t>Clandinin</a:t>
            </a:r>
            <a:r>
              <a:rPr lang="en-NZ" sz="1000" dirty="0">
                <a:ea typeface="Calibri"/>
                <a:cs typeface="Times New Roman"/>
              </a:rPr>
              <a:t> and Connelly (2000) say that we cannot have precise questions at the beginning of a narrative project since specific themes and issues arise as we are doing the research. This ‘fluidity of approach or lack of definitive methodological guidelines’ (</a:t>
            </a:r>
            <a:r>
              <a:rPr lang="en-NZ" sz="1000" dirty="0" err="1">
                <a:ea typeface="Calibri"/>
                <a:cs typeface="Times New Roman"/>
              </a:rPr>
              <a:t>Barkhuizen</a:t>
            </a:r>
            <a:r>
              <a:rPr lang="en-NZ" sz="1000" dirty="0">
                <a:ea typeface="Calibri"/>
                <a:cs typeface="Times New Roman"/>
              </a:rPr>
              <a:t> et al., 2014: 114) was, for me, a plus. The fact that identity features prominently in narrative studies of language teaching and learning (</a:t>
            </a:r>
            <a:r>
              <a:rPr lang="en-NZ" sz="1000" dirty="0" err="1">
                <a:ea typeface="Calibri"/>
                <a:cs typeface="Times New Roman"/>
              </a:rPr>
              <a:t>Barkhuizen</a:t>
            </a:r>
            <a:r>
              <a:rPr lang="en-NZ" sz="1000" dirty="0">
                <a:ea typeface="Calibri"/>
                <a:cs typeface="Times New Roman"/>
              </a:rPr>
              <a:t> et al., 2014) also told me that I had chosen a suitable research approach for the study I want to carry out. </a:t>
            </a:r>
            <a:endParaRPr lang="en-US" sz="1000" dirty="0">
              <a:ea typeface="Calibri"/>
              <a:cs typeface="Times New Roman"/>
            </a:endParaRPr>
          </a:p>
          <a:p>
            <a:endParaRPr lang="en-US" dirty="0"/>
          </a:p>
        </p:txBody>
      </p:sp>
      <p:sp>
        <p:nvSpPr>
          <p:cNvPr id="4" name="Espaço Reservado para Número de Slide 3"/>
          <p:cNvSpPr>
            <a:spLocks noGrp="1"/>
          </p:cNvSpPr>
          <p:nvPr>
            <p:ph type="sldNum" sz="quarter" idx="10"/>
          </p:nvPr>
        </p:nvSpPr>
        <p:spPr/>
        <p:txBody>
          <a:bodyPr/>
          <a:lstStyle/>
          <a:p>
            <a:fld id="{ED911BA4-388E-4527-8047-F80BA546AEF7}" type="slidenum">
              <a:rPr lang="en-NZ" smtClean="0"/>
              <a:t>9</a:t>
            </a:fld>
            <a:endParaRPr lang="en-NZ"/>
          </a:p>
        </p:txBody>
      </p:sp>
    </p:spTree>
    <p:extLst>
      <p:ext uri="{BB962C8B-B14F-4D97-AF65-F5344CB8AC3E}">
        <p14:creationId xmlns:p14="http://schemas.microsoft.com/office/powerpoint/2010/main" val="2648644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D4EF968D-8DCD-4027-A8AB-4C2E584372B9}" type="datetimeFigureOut">
              <a:rPr lang="en-NZ" smtClean="0"/>
              <a:pPr/>
              <a:t>22/06/2014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02B527E-2737-40AD-A1AD-CB5C6E143F90}" type="slidenum">
              <a:rPr lang="en-NZ" smtClean="0"/>
              <a:pPr/>
              <a:t>‹#›</a:t>
            </a:fld>
            <a:endParaRPr lang="en-NZ"/>
          </a:p>
        </p:txBody>
      </p:sp>
    </p:spTree>
    <p:extLst>
      <p:ext uri="{BB962C8B-B14F-4D97-AF65-F5344CB8AC3E}">
        <p14:creationId xmlns:p14="http://schemas.microsoft.com/office/powerpoint/2010/main" val="184454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4EF968D-8DCD-4027-A8AB-4C2E584372B9}" type="datetimeFigureOut">
              <a:rPr lang="en-NZ" smtClean="0"/>
              <a:pPr/>
              <a:t>22/06/2014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02B527E-2737-40AD-A1AD-CB5C6E143F90}" type="slidenum">
              <a:rPr lang="en-NZ" smtClean="0"/>
              <a:pPr/>
              <a:t>‹#›</a:t>
            </a:fld>
            <a:endParaRPr lang="en-NZ"/>
          </a:p>
        </p:txBody>
      </p:sp>
    </p:spTree>
    <p:extLst>
      <p:ext uri="{BB962C8B-B14F-4D97-AF65-F5344CB8AC3E}">
        <p14:creationId xmlns:p14="http://schemas.microsoft.com/office/powerpoint/2010/main" val="77780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4EF968D-8DCD-4027-A8AB-4C2E584372B9}" type="datetimeFigureOut">
              <a:rPr lang="en-NZ" smtClean="0"/>
              <a:pPr/>
              <a:t>22/06/2014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02B527E-2737-40AD-A1AD-CB5C6E143F90}" type="slidenum">
              <a:rPr lang="en-NZ" smtClean="0"/>
              <a:pPr/>
              <a:t>‹#›</a:t>
            </a:fld>
            <a:endParaRPr lang="en-NZ"/>
          </a:p>
        </p:txBody>
      </p:sp>
    </p:spTree>
    <p:extLst>
      <p:ext uri="{BB962C8B-B14F-4D97-AF65-F5344CB8AC3E}">
        <p14:creationId xmlns:p14="http://schemas.microsoft.com/office/powerpoint/2010/main" val="2288658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4EF968D-8DCD-4027-A8AB-4C2E584372B9}" type="datetimeFigureOut">
              <a:rPr lang="en-NZ" smtClean="0"/>
              <a:pPr/>
              <a:t>22/06/2014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02B527E-2737-40AD-A1AD-CB5C6E143F90}" type="slidenum">
              <a:rPr lang="en-NZ" smtClean="0"/>
              <a:pPr/>
              <a:t>‹#›</a:t>
            </a:fld>
            <a:endParaRPr lang="en-NZ"/>
          </a:p>
        </p:txBody>
      </p:sp>
    </p:spTree>
    <p:extLst>
      <p:ext uri="{BB962C8B-B14F-4D97-AF65-F5344CB8AC3E}">
        <p14:creationId xmlns:p14="http://schemas.microsoft.com/office/powerpoint/2010/main" val="3932062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F968D-8DCD-4027-A8AB-4C2E584372B9}" type="datetimeFigureOut">
              <a:rPr lang="en-NZ" smtClean="0"/>
              <a:pPr/>
              <a:t>22/06/2014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02B527E-2737-40AD-A1AD-CB5C6E143F90}" type="slidenum">
              <a:rPr lang="en-NZ" smtClean="0"/>
              <a:pPr/>
              <a:t>‹#›</a:t>
            </a:fld>
            <a:endParaRPr lang="en-NZ"/>
          </a:p>
        </p:txBody>
      </p:sp>
    </p:spTree>
    <p:extLst>
      <p:ext uri="{BB962C8B-B14F-4D97-AF65-F5344CB8AC3E}">
        <p14:creationId xmlns:p14="http://schemas.microsoft.com/office/powerpoint/2010/main" val="203837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D4EF968D-8DCD-4027-A8AB-4C2E584372B9}" type="datetimeFigureOut">
              <a:rPr lang="en-NZ" smtClean="0"/>
              <a:pPr/>
              <a:t>22/06/2014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02B527E-2737-40AD-A1AD-CB5C6E143F90}" type="slidenum">
              <a:rPr lang="en-NZ" smtClean="0"/>
              <a:pPr/>
              <a:t>‹#›</a:t>
            </a:fld>
            <a:endParaRPr lang="en-NZ"/>
          </a:p>
        </p:txBody>
      </p:sp>
    </p:spTree>
    <p:extLst>
      <p:ext uri="{BB962C8B-B14F-4D97-AF65-F5344CB8AC3E}">
        <p14:creationId xmlns:p14="http://schemas.microsoft.com/office/powerpoint/2010/main" val="567457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D4EF968D-8DCD-4027-A8AB-4C2E584372B9}" type="datetimeFigureOut">
              <a:rPr lang="en-NZ" smtClean="0"/>
              <a:pPr/>
              <a:t>22/06/2014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02B527E-2737-40AD-A1AD-CB5C6E143F90}" type="slidenum">
              <a:rPr lang="en-NZ" smtClean="0"/>
              <a:pPr/>
              <a:t>‹#›</a:t>
            </a:fld>
            <a:endParaRPr lang="en-NZ"/>
          </a:p>
        </p:txBody>
      </p:sp>
    </p:spTree>
    <p:extLst>
      <p:ext uri="{BB962C8B-B14F-4D97-AF65-F5344CB8AC3E}">
        <p14:creationId xmlns:p14="http://schemas.microsoft.com/office/powerpoint/2010/main" val="888215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D4EF968D-8DCD-4027-A8AB-4C2E584372B9}" type="datetimeFigureOut">
              <a:rPr lang="en-NZ" smtClean="0"/>
              <a:pPr/>
              <a:t>22/06/2014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02B527E-2737-40AD-A1AD-CB5C6E143F90}" type="slidenum">
              <a:rPr lang="en-NZ" smtClean="0"/>
              <a:pPr/>
              <a:t>‹#›</a:t>
            </a:fld>
            <a:endParaRPr lang="en-NZ"/>
          </a:p>
        </p:txBody>
      </p:sp>
    </p:spTree>
    <p:extLst>
      <p:ext uri="{BB962C8B-B14F-4D97-AF65-F5344CB8AC3E}">
        <p14:creationId xmlns:p14="http://schemas.microsoft.com/office/powerpoint/2010/main" val="1691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F968D-8DCD-4027-A8AB-4C2E584372B9}" type="datetimeFigureOut">
              <a:rPr lang="en-NZ" smtClean="0"/>
              <a:pPr/>
              <a:t>22/06/2014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02B527E-2737-40AD-A1AD-CB5C6E143F90}" type="slidenum">
              <a:rPr lang="en-NZ" smtClean="0"/>
              <a:pPr/>
              <a:t>‹#›</a:t>
            </a:fld>
            <a:endParaRPr lang="en-NZ"/>
          </a:p>
        </p:txBody>
      </p:sp>
    </p:spTree>
    <p:extLst>
      <p:ext uri="{BB962C8B-B14F-4D97-AF65-F5344CB8AC3E}">
        <p14:creationId xmlns:p14="http://schemas.microsoft.com/office/powerpoint/2010/main" val="2785717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F968D-8DCD-4027-A8AB-4C2E584372B9}" type="datetimeFigureOut">
              <a:rPr lang="en-NZ" smtClean="0"/>
              <a:pPr/>
              <a:t>22/06/2014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02B527E-2737-40AD-A1AD-CB5C6E143F90}" type="slidenum">
              <a:rPr lang="en-NZ" smtClean="0"/>
              <a:pPr/>
              <a:t>‹#›</a:t>
            </a:fld>
            <a:endParaRPr lang="en-NZ"/>
          </a:p>
        </p:txBody>
      </p:sp>
    </p:spTree>
    <p:extLst>
      <p:ext uri="{BB962C8B-B14F-4D97-AF65-F5344CB8AC3E}">
        <p14:creationId xmlns:p14="http://schemas.microsoft.com/office/powerpoint/2010/main" val="199969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F968D-8DCD-4027-A8AB-4C2E584372B9}" type="datetimeFigureOut">
              <a:rPr lang="en-NZ" smtClean="0"/>
              <a:pPr/>
              <a:t>22/06/2014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02B527E-2737-40AD-A1AD-CB5C6E143F90}" type="slidenum">
              <a:rPr lang="en-NZ" smtClean="0"/>
              <a:pPr/>
              <a:t>‹#›</a:t>
            </a:fld>
            <a:endParaRPr lang="en-NZ"/>
          </a:p>
        </p:txBody>
      </p:sp>
    </p:spTree>
    <p:extLst>
      <p:ext uri="{BB962C8B-B14F-4D97-AF65-F5344CB8AC3E}">
        <p14:creationId xmlns:p14="http://schemas.microsoft.com/office/powerpoint/2010/main" val="414964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F968D-8DCD-4027-A8AB-4C2E584372B9}" type="datetimeFigureOut">
              <a:rPr lang="en-NZ" smtClean="0"/>
              <a:pPr/>
              <a:t>22/06/2014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B527E-2737-40AD-A1AD-CB5C6E143F90}" type="slidenum">
              <a:rPr lang="en-NZ" smtClean="0"/>
              <a:pPr/>
              <a:t>‹#›</a:t>
            </a:fld>
            <a:endParaRPr lang="en-NZ"/>
          </a:p>
        </p:txBody>
      </p:sp>
    </p:spTree>
    <p:extLst>
      <p:ext uri="{BB962C8B-B14F-4D97-AF65-F5344CB8AC3E}">
        <p14:creationId xmlns:p14="http://schemas.microsoft.com/office/powerpoint/2010/main" val="382965817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magalhaes@auckland.ac.n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852936"/>
            <a:ext cx="7772400" cy="1470025"/>
          </a:xfrm>
        </p:spPr>
        <p:txBody>
          <a:bodyPr>
            <a:normAutofit fontScale="90000"/>
          </a:bodyPr>
          <a:lstStyle/>
          <a:p>
            <a:r>
              <a:rPr lang="en-NZ" sz="4000" dirty="0" smtClean="0"/>
              <a:t/>
            </a:r>
            <a:br>
              <a:rPr lang="en-NZ" sz="4000" dirty="0" smtClean="0"/>
            </a:br>
            <a:r>
              <a:rPr lang="en-NZ" sz="4000" dirty="0" smtClean="0"/>
              <a:t/>
            </a:r>
            <a:br>
              <a:rPr lang="en-NZ" sz="4000" dirty="0" smtClean="0"/>
            </a:br>
            <a:r>
              <a:rPr lang="en-NZ" sz="4000" dirty="0" smtClean="0"/>
              <a:t>Adopting narrative inquiry as a research methodology: telling my story</a:t>
            </a:r>
            <a:r>
              <a:rPr lang="en-NZ" sz="3600" dirty="0" smtClean="0"/>
              <a:t/>
            </a:r>
            <a:br>
              <a:rPr lang="en-NZ" sz="3600" dirty="0" smtClean="0"/>
            </a:br>
            <a:r>
              <a:rPr lang="en-NZ" sz="4000" dirty="0" smtClean="0"/>
              <a:t/>
            </a:r>
            <a:br>
              <a:rPr lang="en-NZ" sz="4000" dirty="0" smtClean="0"/>
            </a:br>
            <a:r>
              <a:rPr lang="en-NZ" sz="4000" dirty="0"/>
              <a:t/>
            </a:r>
            <a:br>
              <a:rPr lang="en-NZ" sz="4000" dirty="0"/>
            </a:br>
            <a:r>
              <a:rPr lang="en-NZ" sz="3600" dirty="0"/>
              <a:t/>
            </a:r>
            <a:br>
              <a:rPr lang="en-NZ" sz="3600" dirty="0"/>
            </a:br>
            <a:endParaRPr lang="en-NZ" dirty="0"/>
          </a:p>
        </p:txBody>
      </p:sp>
      <p:sp>
        <p:nvSpPr>
          <p:cNvPr id="3" name="Subtitle 2"/>
          <p:cNvSpPr>
            <a:spLocks noGrp="1"/>
          </p:cNvSpPr>
          <p:nvPr>
            <p:ph type="subTitle" idx="1"/>
          </p:nvPr>
        </p:nvSpPr>
        <p:spPr>
          <a:xfrm>
            <a:off x="1403648" y="4365104"/>
            <a:ext cx="6400800" cy="1752600"/>
          </a:xfrm>
        </p:spPr>
        <p:txBody>
          <a:bodyPr/>
          <a:lstStyle/>
          <a:p>
            <a:endParaRPr lang="en-NZ" sz="2000" dirty="0" smtClean="0"/>
          </a:p>
          <a:p>
            <a:r>
              <a:rPr lang="en-NZ" sz="2000" dirty="0" err="1" smtClean="0"/>
              <a:t>Morena</a:t>
            </a:r>
            <a:r>
              <a:rPr lang="en-NZ" sz="2000" dirty="0" smtClean="0"/>
              <a:t> </a:t>
            </a:r>
            <a:r>
              <a:rPr lang="en-NZ" sz="2000" dirty="0" err="1" smtClean="0"/>
              <a:t>Botelho</a:t>
            </a:r>
            <a:r>
              <a:rPr lang="en-NZ" sz="2000" dirty="0" smtClean="0"/>
              <a:t> de </a:t>
            </a:r>
            <a:r>
              <a:rPr lang="en-NZ" sz="2000" dirty="0" err="1" smtClean="0"/>
              <a:t>Magalhães</a:t>
            </a:r>
            <a:endParaRPr lang="en-NZ" sz="2000" dirty="0" smtClean="0"/>
          </a:p>
          <a:p>
            <a:r>
              <a:rPr lang="en-NZ" sz="2000" dirty="0" smtClean="0"/>
              <a:t>PhD candidate</a:t>
            </a:r>
            <a:endParaRPr lang="en-NZ" sz="2000" dirty="0"/>
          </a:p>
          <a:p>
            <a:r>
              <a:rPr lang="en-NZ" sz="2000" dirty="0" smtClean="0"/>
              <a:t> </a:t>
            </a:r>
            <a:r>
              <a:rPr lang="en-NZ" sz="2000" dirty="0" smtClean="0">
                <a:solidFill>
                  <a:schemeClr val="tx1"/>
                </a:solidFill>
                <a:hlinkClick r:id="rId3"/>
              </a:rPr>
              <a:t>m.magalhaes@auckland.ac.nz</a:t>
            </a:r>
            <a:endParaRPr lang="en-NZ" sz="2000" dirty="0" smtClean="0">
              <a:solidFill>
                <a:schemeClr val="tx1"/>
              </a:solidFill>
            </a:endParaRPr>
          </a:p>
          <a:p>
            <a:endParaRPr lang="en-NZ" dirty="0"/>
          </a:p>
        </p:txBody>
      </p:sp>
      <p:pic>
        <p:nvPicPr>
          <p:cNvPr id="12292" name="Picture 4" descr="http://constructionproductivity.org.nz/images/UOA_logo.gif"/>
          <p:cNvPicPr>
            <a:picLocks noChangeAspect="1" noChangeArrowheads="1"/>
          </p:cNvPicPr>
          <p:nvPr/>
        </p:nvPicPr>
        <p:blipFill>
          <a:blip r:embed="rId4" cstate="print"/>
          <a:srcRect/>
          <a:stretch>
            <a:fillRect/>
          </a:stretch>
        </p:blipFill>
        <p:spPr bwMode="auto">
          <a:xfrm>
            <a:off x="6588224" y="260648"/>
            <a:ext cx="1905000" cy="1695451"/>
          </a:xfrm>
          <a:prstGeom prst="rect">
            <a:avLst/>
          </a:prstGeom>
          <a:noFill/>
        </p:spPr>
      </p:pic>
      <p:sp>
        <p:nvSpPr>
          <p:cNvPr id="4" name="TextBox 3"/>
          <p:cNvSpPr txBox="1"/>
          <p:nvPr/>
        </p:nvSpPr>
        <p:spPr>
          <a:xfrm>
            <a:off x="323528" y="404664"/>
            <a:ext cx="5832648" cy="769441"/>
          </a:xfrm>
          <a:prstGeom prst="rect">
            <a:avLst/>
          </a:prstGeom>
          <a:noFill/>
        </p:spPr>
        <p:txBody>
          <a:bodyPr wrap="square" rtlCol="0">
            <a:spAutoFit/>
          </a:bodyPr>
          <a:lstStyle/>
          <a:p>
            <a:pPr algn="ctr"/>
            <a:r>
              <a:rPr lang="en-NZ" sz="2400" b="1" dirty="0" smtClean="0"/>
              <a:t>Faculty of Arts</a:t>
            </a:r>
          </a:p>
          <a:p>
            <a:pPr algn="ctr"/>
            <a:r>
              <a:rPr lang="en-NZ" sz="2000" b="1" dirty="0" smtClean="0"/>
              <a:t>School of Cultures, Languages and Linguistics</a:t>
            </a:r>
            <a:endParaRPr lang="en-NZ"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Narrative data</a:t>
            </a:r>
            <a:endParaRPr lang="en-NZ" dirty="0"/>
          </a:p>
        </p:txBody>
      </p:sp>
      <p:sp>
        <p:nvSpPr>
          <p:cNvPr id="3" name="Content Placeholder 2"/>
          <p:cNvSpPr>
            <a:spLocks noGrp="1"/>
          </p:cNvSpPr>
          <p:nvPr>
            <p:ph idx="1"/>
          </p:nvPr>
        </p:nvSpPr>
        <p:spPr/>
        <p:txBody>
          <a:bodyPr/>
          <a:lstStyle/>
          <a:p>
            <a:pPr marL="0" indent="0">
              <a:buNone/>
            </a:pPr>
            <a:r>
              <a:rPr lang="en-NZ" dirty="0" smtClean="0"/>
              <a:t>Collected in a variety of forms:</a:t>
            </a:r>
          </a:p>
          <a:p>
            <a:r>
              <a:rPr lang="en-NZ" dirty="0" smtClean="0"/>
              <a:t>Oral narratives (e.g. interviews)</a:t>
            </a:r>
          </a:p>
          <a:p>
            <a:r>
              <a:rPr lang="en-NZ" dirty="0" smtClean="0"/>
              <a:t>Written narratives (e.g. diaries, language learning histories, reflective journals, narrative frames)</a:t>
            </a:r>
          </a:p>
          <a:p>
            <a:r>
              <a:rPr lang="en-NZ" dirty="0" smtClean="0"/>
              <a:t>Multimodal narratives (e.g. photographs, drawings)</a:t>
            </a:r>
            <a:endParaRPr lang="en-NZ" dirty="0"/>
          </a:p>
        </p:txBody>
      </p:sp>
    </p:spTree>
    <p:extLst>
      <p:ext uri="{BB962C8B-B14F-4D97-AF65-F5344CB8AC3E}">
        <p14:creationId xmlns:p14="http://schemas.microsoft.com/office/powerpoint/2010/main" val="2513224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Interviews: language and transcription</a:t>
            </a:r>
            <a:endParaRPr lang="en-NZ" dirty="0"/>
          </a:p>
        </p:txBody>
      </p:sp>
      <p:sp>
        <p:nvSpPr>
          <p:cNvPr id="3" name="Content Placeholder 2"/>
          <p:cNvSpPr>
            <a:spLocks noGrp="1"/>
          </p:cNvSpPr>
          <p:nvPr>
            <p:ph idx="1"/>
          </p:nvPr>
        </p:nvSpPr>
        <p:spPr/>
        <p:txBody>
          <a:bodyPr>
            <a:normAutofit fontScale="92500"/>
          </a:bodyPr>
          <a:lstStyle/>
          <a:p>
            <a:r>
              <a:rPr lang="en-NZ" dirty="0" smtClean="0"/>
              <a:t>‘</a:t>
            </a:r>
            <a:r>
              <a:rPr lang="en-NZ" dirty="0"/>
              <a:t>Ideally, narrative studies would be carried out in a shared first language, but it is in the nature of second language learning research that this will rarely be </a:t>
            </a:r>
            <a:r>
              <a:rPr lang="en-NZ" dirty="0" smtClean="0"/>
              <a:t>possible.’ (Benson, 2013: 249)</a:t>
            </a:r>
          </a:p>
          <a:p>
            <a:r>
              <a:rPr lang="en-NZ" dirty="0"/>
              <a:t>‘In not personally listening to and transcribing the narrative interviews, I would have been neglecting an integral stage in the process of gaining understanding about the study’s </a:t>
            </a:r>
            <a:r>
              <a:rPr lang="en-NZ" dirty="0" smtClean="0"/>
              <a:t>focus.’</a:t>
            </a:r>
            <a:r>
              <a:rPr lang="en-NZ" dirty="0"/>
              <a:t> </a:t>
            </a:r>
            <a:r>
              <a:rPr lang="en-NZ" dirty="0" smtClean="0"/>
              <a:t>(Hacker, 2008</a:t>
            </a:r>
            <a:r>
              <a:rPr lang="en-NZ" dirty="0"/>
              <a:t>: 86) </a:t>
            </a:r>
          </a:p>
        </p:txBody>
      </p:sp>
    </p:spTree>
    <p:extLst>
      <p:ext uri="{BB962C8B-B14F-4D97-AF65-F5344CB8AC3E}">
        <p14:creationId xmlns:p14="http://schemas.microsoft.com/office/powerpoint/2010/main" val="2415618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Data analysis (</a:t>
            </a:r>
            <a:r>
              <a:rPr lang="en-NZ" dirty="0" err="1" smtClean="0"/>
              <a:t>i</a:t>
            </a:r>
            <a:r>
              <a:rPr lang="en-NZ" dirty="0" smtClean="0"/>
              <a:t>)</a:t>
            </a:r>
            <a:endParaRPr lang="en-NZ" dirty="0"/>
          </a:p>
        </p:txBody>
      </p:sp>
      <p:sp>
        <p:nvSpPr>
          <p:cNvPr id="3" name="Content Placeholder 2"/>
          <p:cNvSpPr>
            <a:spLocks noGrp="1"/>
          </p:cNvSpPr>
          <p:nvPr>
            <p:ph idx="1"/>
          </p:nvPr>
        </p:nvSpPr>
        <p:spPr/>
        <p:txBody>
          <a:bodyPr>
            <a:normAutofit/>
          </a:bodyPr>
          <a:lstStyle/>
          <a:p>
            <a:r>
              <a:rPr lang="en-NZ" sz="2800" dirty="0" smtClean="0"/>
              <a:t>Iterative, emergent and interpretive (</a:t>
            </a:r>
            <a:r>
              <a:rPr lang="en-NZ" sz="2800" dirty="0" err="1" smtClean="0"/>
              <a:t>Dörnyei</a:t>
            </a:r>
            <a:r>
              <a:rPr lang="en-NZ" sz="2800" dirty="0"/>
              <a:t>, 2007</a:t>
            </a:r>
            <a:r>
              <a:rPr lang="en-NZ" sz="2800" dirty="0" smtClean="0"/>
              <a:t>)</a:t>
            </a:r>
          </a:p>
          <a:p>
            <a:pPr lvl="0"/>
            <a:r>
              <a:rPr lang="en-NZ" sz="2800" dirty="0" smtClean="0"/>
              <a:t>‘Read, discuss and write about the data repeatedly and with an open mind’, but observe specific strategies to make the analysis more systematic or rigorous </a:t>
            </a:r>
            <a:r>
              <a:rPr lang="en-NZ" sz="2800" dirty="0">
                <a:solidFill>
                  <a:prstClr val="black"/>
                </a:solidFill>
              </a:rPr>
              <a:t>(</a:t>
            </a:r>
            <a:r>
              <a:rPr lang="en-NZ" sz="2800" dirty="0" err="1">
                <a:solidFill>
                  <a:prstClr val="black"/>
                </a:solidFill>
              </a:rPr>
              <a:t>Barkhuizen</a:t>
            </a:r>
            <a:r>
              <a:rPr lang="en-NZ" sz="2800" dirty="0">
                <a:solidFill>
                  <a:prstClr val="black"/>
                </a:solidFill>
              </a:rPr>
              <a:t> et al., </a:t>
            </a:r>
            <a:r>
              <a:rPr lang="en-NZ" sz="2800" dirty="0" smtClean="0">
                <a:solidFill>
                  <a:prstClr val="black"/>
                </a:solidFill>
              </a:rPr>
              <a:t>2014: 73).</a:t>
            </a:r>
            <a:endParaRPr lang="en-NZ" sz="2800" dirty="0" smtClean="0"/>
          </a:p>
          <a:p>
            <a:r>
              <a:rPr lang="en-NZ" sz="2800" dirty="0" smtClean="0"/>
              <a:t>Narrative or non-narrative data (</a:t>
            </a:r>
            <a:r>
              <a:rPr lang="en-NZ" sz="2800" dirty="0" err="1" smtClean="0"/>
              <a:t>Barkhuizen</a:t>
            </a:r>
            <a:r>
              <a:rPr lang="en-NZ" sz="2800" dirty="0" smtClean="0"/>
              <a:t> et al., 2014)</a:t>
            </a:r>
          </a:p>
          <a:p>
            <a:endParaRPr lang="en-NZ" dirty="0"/>
          </a:p>
        </p:txBody>
      </p:sp>
    </p:spTree>
    <p:extLst>
      <p:ext uri="{BB962C8B-B14F-4D97-AF65-F5344CB8AC3E}">
        <p14:creationId xmlns:p14="http://schemas.microsoft.com/office/powerpoint/2010/main" val="3347727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spcBef>
                <a:spcPct val="20000"/>
              </a:spcBef>
            </a:pPr>
            <a:r>
              <a:rPr lang="en-NZ" dirty="0" smtClean="0">
                <a:solidFill>
                  <a:prstClr val="black"/>
                </a:solidFill>
              </a:rPr>
              <a:t/>
            </a:r>
            <a:br>
              <a:rPr lang="en-NZ" dirty="0" smtClean="0">
                <a:solidFill>
                  <a:prstClr val="black"/>
                </a:solidFill>
              </a:rPr>
            </a:br>
            <a:r>
              <a:rPr lang="en-NZ" dirty="0" smtClean="0">
                <a:solidFill>
                  <a:prstClr val="black"/>
                </a:solidFill>
              </a:rPr>
              <a:t>Data analysis (ii)</a:t>
            </a:r>
            <a:br>
              <a:rPr lang="en-NZ" dirty="0" smtClean="0">
                <a:solidFill>
                  <a:prstClr val="black"/>
                </a:solidFill>
              </a:rPr>
            </a:br>
            <a:r>
              <a:rPr lang="en-NZ" sz="1600" dirty="0" smtClean="0">
                <a:solidFill>
                  <a:prstClr val="black"/>
                </a:solidFill>
              </a:rPr>
              <a:t> </a:t>
            </a:r>
            <a:r>
              <a:rPr lang="en-NZ" sz="1600" dirty="0">
                <a:solidFill>
                  <a:prstClr val="black"/>
                </a:solidFill>
              </a:rPr>
              <a:t>(adapted from </a:t>
            </a:r>
            <a:r>
              <a:rPr lang="en-NZ" sz="1600" dirty="0" err="1">
                <a:solidFill>
                  <a:prstClr val="black"/>
                </a:solidFill>
              </a:rPr>
              <a:t>Barkhuizen</a:t>
            </a:r>
            <a:r>
              <a:rPr lang="en-NZ" sz="1600" dirty="0">
                <a:solidFill>
                  <a:prstClr val="black"/>
                </a:solidFill>
              </a:rPr>
              <a:t> et al., 2014)</a:t>
            </a:r>
            <a:r>
              <a:rPr lang="en-US" sz="1600" dirty="0">
                <a:solidFill>
                  <a:prstClr val="black"/>
                </a:solidFill>
              </a:rPr>
              <a:t/>
            </a:r>
            <a:br>
              <a:rPr lang="en-US" sz="1600" dirty="0">
                <a:solidFill>
                  <a:prstClr val="black"/>
                </a:solidFill>
              </a:rPr>
            </a:br>
            <a:endParaRPr lang="en-US" dirty="0"/>
          </a:p>
        </p:txBody>
      </p:sp>
      <p:sp>
        <p:nvSpPr>
          <p:cNvPr id="3" name="Espaço Reservado para Conteúdo 2"/>
          <p:cNvSpPr>
            <a:spLocks noGrp="1"/>
          </p:cNvSpPr>
          <p:nvPr>
            <p:ph idx="1"/>
          </p:nvPr>
        </p:nvSpPr>
        <p:spPr/>
        <p:txBody>
          <a:bodyPr/>
          <a:lstStyle/>
          <a:p>
            <a:pPr lvl="0"/>
            <a:r>
              <a:rPr lang="en-NZ" sz="2800" dirty="0" smtClean="0">
                <a:solidFill>
                  <a:prstClr val="black"/>
                </a:solidFill>
              </a:rPr>
              <a:t>Analysing narrative data (“analysis </a:t>
            </a:r>
            <a:r>
              <a:rPr lang="en-NZ" sz="2800" dirty="0">
                <a:solidFill>
                  <a:prstClr val="black"/>
                </a:solidFill>
              </a:rPr>
              <a:t>of </a:t>
            </a:r>
            <a:r>
              <a:rPr lang="en-NZ" sz="2800" dirty="0" smtClean="0">
                <a:solidFill>
                  <a:prstClr val="black"/>
                </a:solidFill>
              </a:rPr>
              <a:t>narratives” - </a:t>
            </a:r>
            <a:r>
              <a:rPr lang="en-NZ" sz="2800" dirty="0" err="1" smtClean="0">
                <a:solidFill>
                  <a:prstClr val="black"/>
                </a:solidFill>
              </a:rPr>
              <a:t>Polkinghorne</a:t>
            </a:r>
            <a:r>
              <a:rPr lang="en-NZ" sz="2800" dirty="0">
                <a:solidFill>
                  <a:prstClr val="black"/>
                </a:solidFill>
              </a:rPr>
              <a:t>, </a:t>
            </a:r>
            <a:r>
              <a:rPr lang="en-NZ" sz="2800" dirty="0" smtClean="0">
                <a:solidFill>
                  <a:prstClr val="black"/>
                </a:solidFill>
              </a:rPr>
              <a:t>1995)</a:t>
            </a:r>
            <a:endParaRPr lang="en-NZ" sz="2800" dirty="0">
              <a:solidFill>
                <a:prstClr val="black"/>
              </a:solidFill>
            </a:endParaRPr>
          </a:p>
          <a:p>
            <a:pPr lvl="1"/>
            <a:r>
              <a:rPr lang="en-NZ" sz="2200" dirty="0" smtClean="0">
                <a:solidFill>
                  <a:prstClr val="black"/>
                </a:solidFill>
              </a:rPr>
              <a:t>Focus on content: thematic analysis – </a:t>
            </a:r>
            <a:r>
              <a:rPr lang="en-NZ" sz="2200" i="1" dirty="0" smtClean="0">
                <a:solidFill>
                  <a:prstClr val="black"/>
                </a:solidFill>
              </a:rPr>
              <a:t>what</a:t>
            </a:r>
            <a:r>
              <a:rPr lang="en-NZ" sz="2200" dirty="0" smtClean="0">
                <a:solidFill>
                  <a:prstClr val="black"/>
                </a:solidFill>
              </a:rPr>
              <a:t> narratives tell</a:t>
            </a:r>
          </a:p>
          <a:p>
            <a:pPr lvl="1"/>
            <a:r>
              <a:rPr lang="en-NZ" sz="2200" dirty="0" smtClean="0">
                <a:solidFill>
                  <a:prstClr val="black"/>
                </a:solidFill>
              </a:rPr>
              <a:t>Focus on narrative discourse – </a:t>
            </a:r>
            <a:r>
              <a:rPr lang="en-NZ" sz="2200" i="1" dirty="0" smtClean="0">
                <a:solidFill>
                  <a:prstClr val="black"/>
                </a:solidFill>
              </a:rPr>
              <a:t>how</a:t>
            </a:r>
            <a:r>
              <a:rPr lang="en-NZ" sz="2200" dirty="0" smtClean="0">
                <a:solidFill>
                  <a:prstClr val="black"/>
                </a:solidFill>
              </a:rPr>
              <a:t> narratives are told (e.g. metaphors, narrative structure, narrative in interaction)</a:t>
            </a:r>
            <a:endParaRPr lang="en-NZ" sz="2200" i="1" dirty="0" smtClean="0">
              <a:solidFill>
                <a:prstClr val="black"/>
              </a:solidFill>
            </a:endParaRPr>
          </a:p>
          <a:p>
            <a:r>
              <a:rPr lang="en-NZ" sz="2800" dirty="0" smtClean="0">
                <a:solidFill>
                  <a:prstClr val="black"/>
                </a:solidFill>
              </a:rPr>
              <a:t>Narrative writing (“narrative analysis” - </a:t>
            </a:r>
            <a:r>
              <a:rPr lang="en-NZ" sz="2800" dirty="0" err="1" smtClean="0">
                <a:solidFill>
                  <a:prstClr val="black"/>
                </a:solidFill>
              </a:rPr>
              <a:t>Polkinghorne</a:t>
            </a:r>
            <a:r>
              <a:rPr lang="en-NZ" sz="2800" dirty="0" smtClean="0">
                <a:solidFill>
                  <a:prstClr val="black"/>
                </a:solidFill>
              </a:rPr>
              <a:t>, 1995; “</a:t>
            </a:r>
            <a:r>
              <a:rPr lang="en-NZ" sz="2800" dirty="0" err="1" smtClean="0">
                <a:solidFill>
                  <a:prstClr val="black"/>
                </a:solidFill>
              </a:rPr>
              <a:t>restorying</a:t>
            </a:r>
            <a:r>
              <a:rPr lang="en-NZ" sz="2800" dirty="0" smtClean="0">
                <a:solidFill>
                  <a:prstClr val="black"/>
                </a:solidFill>
              </a:rPr>
              <a:t>” - </a:t>
            </a:r>
            <a:r>
              <a:rPr lang="en-NZ" sz="2700" dirty="0" err="1">
                <a:solidFill>
                  <a:prstClr val="black"/>
                </a:solidFill>
              </a:rPr>
              <a:t>Clandinin</a:t>
            </a:r>
            <a:r>
              <a:rPr lang="en-NZ" sz="2700" dirty="0">
                <a:solidFill>
                  <a:prstClr val="black"/>
                </a:solidFill>
              </a:rPr>
              <a:t> &amp; Connelly, 2000</a:t>
            </a:r>
            <a:r>
              <a:rPr lang="en-NZ" sz="2800" dirty="0" smtClean="0">
                <a:solidFill>
                  <a:prstClr val="black"/>
                </a:solidFill>
              </a:rPr>
              <a:t>)</a:t>
            </a:r>
          </a:p>
          <a:p>
            <a:endParaRPr lang="en-NZ" sz="2800" dirty="0">
              <a:solidFill>
                <a:prstClr val="black"/>
              </a:solidFill>
            </a:endParaRPr>
          </a:p>
          <a:p>
            <a:pPr marL="0" indent="0" algn="ctr">
              <a:buNone/>
            </a:pPr>
            <a:endParaRPr lang="en-NZ" sz="1600" dirty="0" smtClean="0">
              <a:solidFill>
                <a:prstClr val="black"/>
              </a:solidFill>
            </a:endParaRPr>
          </a:p>
          <a:p>
            <a:pPr marL="0" indent="0" algn="ctr">
              <a:buNone/>
            </a:pPr>
            <a:endParaRPr lang="en-NZ" sz="1600" dirty="0">
              <a:solidFill>
                <a:prstClr val="black"/>
              </a:solidFill>
            </a:endParaRPr>
          </a:p>
        </p:txBody>
      </p:sp>
    </p:spTree>
    <p:extLst>
      <p:ext uri="{BB962C8B-B14F-4D97-AF65-F5344CB8AC3E}">
        <p14:creationId xmlns:p14="http://schemas.microsoft.com/office/powerpoint/2010/main" val="2631035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Findings</a:t>
            </a:r>
            <a:endParaRPr lang="en-NZ" dirty="0"/>
          </a:p>
        </p:txBody>
      </p:sp>
      <p:sp>
        <p:nvSpPr>
          <p:cNvPr id="3" name="Content Placeholder 2"/>
          <p:cNvSpPr>
            <a:spLocks noGrp="1"/>
          </p:cNvSpPr>
          <p:nvPr>
            <p:ph idx="1"/>
          </p:nvPr>
        </p:nvSpPr>
        <p:spPr/>
        <p:txBody>
          <a:bodyPr>
            <a:normAutofit fontScale="92500"/>
          </a:bodyPr>
          <a:lstStyle/>
          <a:p>
            <a:r>
              <a:rPr lang="en-NZ" sz="2800" dirty="0" smtClean="0"/>
              <a:t>In narrative research ‘we </a:t>
            </a:r>
            <a:r>
              <a:rPr lang="en-NZ" sz="2800" dirty="0"/>
              <a:t>are not looking for “objective” or “reliable” findings, but for a well-crafted, subjective interpretation of data, whether it comes in the form of a paradigmatic argument based on thematic or discourse analysis or in the form of a narrative written by a </a:t>
            </a:r>
            <a:r>
              <a:rPr lang="en-NZ" sz="2800" dirty="0" smtClean="0"/>
              <a:t>researcher.’ (</a:t>
            </a:r>
            <a:r>
              <a:rPr lang="en-NZ" sz="2800" dirty="0" err="1" smtClean="0"/>
              <a:t>Barkhuizen</a:t>
            </a:r>
            <a:r>
              <a:rPr lang="en-NZ" sz="2800" dirty="0" smtClean="0"/>
              <a:t> et al., 2014</a:t>
            </a:r>
            <a:r>
              <a:rPr lang="en-NZ" sz="2800" dirty="0"/>
              <a:t>: 89</a:t>
            </a:r>
            <a:r>
              <a:rPr lang="en-NZ" sz="2800" dirty="0" smtClean="0"/>
              <a:t>)</a:t>
            </a:r>
          </a:p>
          <a:p>
            <a:r>
              <a:rPr lang="en-NZ" sz="2800" dirty="0"/>
              <a:t>‘The narrative inquirer does not prescribe general applications and uses but rather creates texts that, when well done, offer readers a place to imagine their own uses and </a:t>
            </a:r>
            <a:r>
              <a:rPr lang="en-NZ" sz="2800" dirty="0" smtClean="0"/>
              <a:t>applications.’ (</a:t>
            </a:r>
            <a:r>
              <a:rPr lang="en-NZ" sz="2800" dirty="0" err="1" smtClean="0"/>
              <a:t>Clandinin</a:t>
            </a:r>
            <a:r>
              <a:rPr lang="en-NZ" sz="2800" dirty="0" smtClean="0"/>
              <a:t> &amp; Connelly, 2000: 42) </a:t>
            </a:r>
          </a:p>
          <a:p>
            <a:endParaRPr lang="en-NZ" sz="2800" dirty="0"/>
          </a:p>
          <a:p>
            <a:endParaRPr lang="en-NZ" sz="2800" dirty="0"/>
          </a:p>
        </p:txBody>
      </p:sp>
    </p:spTree>
    <p:extLst>
      <p:ext uri="{BB962C8B-B14F-4D97-AF65-F5344CB8AC3E}">
        <p14:creationId xmlns:p14="http://schemas.microsoft.com/office/powerpoint/2010/main" val="1945648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a:spcBef>
                <a:spcPct val="20000"/>
              </a:spcBef>
            </a:pPr>
            <a:r>
              <a:rPr lang="en-NZ" dirty="0" smtClean="0">
                <a:solidFill>
                  <a:prstClr val="black"/>
                </a:solidFill>
              </a:rPr>
              <a:t/>
            </a:r>
            <a:br>
              <a:rPr lang="en-NZ" dirty="0" smtClean="0">
                <a:solidFill>
                  <a:prstClr val="black"/>
                </a:solidFill>
              </a:rPr>
            </a:br>
            <a:r>
              <a:rPr lang="en-NZ" dirty="0" smtClean="0">
                <a:solidFill>
                  <a:prstClr val="black"/>
                </a:solidFill>
              </a:rPr>
              <a:t>Rigor</a:t>
            </a:r>
            <a:r>
              <a:rPr lang="en-NZ" dirty="0">
                <a:solidFill>
                  <a:prstClr val="black"/>
                </a:solidFill>
              </a:rPr>
              <a:t>, trustworthiness and generalizability</a:t>
            </a:r>
            <a:r>
              <a:rPr lang="en-NZ" sz="2800" dirty="0">
                <a:solidFill>
                  <a:prstClr val="black"/>
                </a:solidFill>
              </a:rPr>
              <a:t/>
            </a:r>
            <a:br>
              <a:rPr lang="en-NZ" sz="2800" dirty="0">
                <a:solidFill>
                  <a:prstClr val="black"/>
                </a:solidFill>
              </a:rPr>
            </a:br>
            <a:endParaRPr lang="en-US" dirty="0"/>
          </a:p>
        </p:txBody>
      </p:sp>
      <p:sp>
        <p:nvSpPr>
          <p:cNvPr id="3" name="Espaço Reservado para Conteúdo 2"/>
          <p:cNvSpPr>
            <a:spLocks noGrp="1"/>
          </p:cNvSpPr>
          <p:nvPr>
            <p:ph idx="1"/>
          </p:nvPr>
        </p:nvSpPr>
        <p:spPr/>
        <p:txBody>
          <a:bodyPr/>
          <a:lstStyle/>
          <a:p>
            <a:pPr marL="0" lvl="0" indent="0">
              <a:buNone/>
            </a:pPr>
            <a:r>
              <a:rPr lang="en-NZ" sz="2800" dirty="0" err="1" smtClean="0">
                <a:solidFill>
                  <a:prstClr val="black"/>
                </a:solidFill>
              </a:rPr>
              <a:t>Barkhuizen</a:t>
            </a:r>
            <a:r>
              <a:rPr lang="en-NZ" sz="2800" dirty="0" smtClean="0">
                <a:solidFill>
                  <a:prstClr val="black"/>
                </a:solidFill>
              </a:rPr>
              <a:t> et al., 2014:</a:t>
            </a:r>
          </a:p>
          <a:p>
            <a:pPr lvl="0"/>
            <a:r>
              <a:rPr lang="en-NZ" sz="2400" dirty="0" smtClean="0">
                <a:solidFill>
                  <a:prstClr val="black"/>
                </a:solidFill>
              </a:rPr>
              <a:t>Rigor – ‘the degree to which an analysis is systematic with regard to both the coverage of data and the application of analytical procedures’ (p. 89)</a:t>
            </a:r>
          </a:p>
          <a:p>
            <a:pPr lvl="0"/>
            <a:r>
              <a:rPr lang="en-NZ" sz="2400" dirty="0" smtClean="0">
                <a:solidFill>
                  <a:prstClr val="black"/>
                </a:solidFill>
              </a:rPr>
              <a:t>Trustworthiness – the ‘complex question of the relationship between the findings of narrative inquiry studies and the underlying “realities” they represent’ (p. 90)</a:t>
            </a:r>
          </a:p>
          <a:p>
            <a:pPr lvl="0"/>
            <a:r>
              <a:rPr lang="en-NZ" sz="2400" dirty="0" smtClean="0">
                <a:solidFill>
                  <a:prstClr val="black"/>
                </a:solidFill>
              </a:rPr>
              <a:t>Generalizability – how can ‘narrative studies contribute to our knowledge of language teaching and learning’? (p. 92)</a:t>
            </a:r>
            <a:endParaRPr lang="en-NZ" sz="2400" dirty="0">
              <a:solidFill>
                <a:prstClr val="black"/>
              </a:solidFill>
            </a:endParaRPr>
          </a:p>
          <a:p>
            <a:endParaRPr lang="en-US" dirty="0"/>
          </a:p>
        </p:txBody>
      </p:sp>
    </p:spTree>
    <p:extLst>
      <p:ext uri="{BB962C8B-B14F-4D97-AF65-F5344CB8AC3E}">
        <p14:creationId xmlns:p14="http://schemas.microsoft.com/office/powerpoint/2010/main" val="1700339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Reporting</a:t>
            </a:r>
            <a:endParaRPr lang="en-NZ" dirty="0"/>
          </a:p>
        </p:txBody>
      </p:sp>
      <p:sp>
        <p:nvSpPr>
          <p:cNvPr id="3" name="Content Placeholder 2"/>
          <p:cNvSpPr>
            <a:spLocks noGrp="1"/>
          </p:cNvSpPr>
          <p:nvPr>
            <p:ph idx="1"/>
          </p:nvPr>
        </p:nvSpPr>
        <p:spPr/>
        <p:txBody>
          <a:bodyPr>
            <a:normAutofit/>
          </a:bodyPr>
          <a:lstStyle/>
          <a:p>
            <a:r>
              <a:rPr lang="en-NZ" dirty="0" smtClean="0"/>
              <a:t>Complex interrelationships among ‘six </a:t>
            </a:r>
            <a:r>
              <a:rPr lang="en-NZ" dirty="0"/>
              <a:t>variables: the participant(s), the topic of the research, the researcher(s), the audience, the purpose of the research, and the form of the </a:t>
            </a:r>
            <a:r>
              <a:rPr lang="en-NZ" dirty="0" smtClean="0"/>
              <a:t>report’ (</a:t>
            </a:r>
            <a:r>
              <a:rPr lang="en-NZ" dirty="0" err="1"/>
              <a:t>Barkhuizen</a:t>
            </a:r>
            <a:r>
              <a:rPr lang="en-NZ" dirty="0"/>
              <a:t> et al., 2014: 96</a:t>
            </a:r>
            <a:r>
              <a:rPr lang="en-NZ" dirty="0" smtClean="0"/>
              <a:t>)</a:t>
            </a:r>
          </a:p>
          <a:p>
            <a:r>
              <a:rPr lang="en-US" dirty="0" smtClean="0"/>
              <a:t>‘influenced </a:t>
            </a:r>
            <a:r>
              <a:rPr lang="en-US" dirty="0"/>
              <a:t>by the values, preferences, skills and assumptions of the researcher</a:t>
            </a:r>
            <a:r>
              <a:rPr lang="en-US" dirty="0" smtClean="0"/>
              <a:t>’</a:t>
            </a:r>
            <a:r>
              <a:rPr lang="en-NZ" dirty="0" smtClean="0"/>
              <a:t> (Bridges, 2006: 93) </a:t>
            </a:r>
            <a:endParaRPr lang="en-NZ" dirty="0"/>
          </a:p>
        </p:txBody>
      </p:sp>
    </p:spTree>
    <p:extLst>
      <p:ext uri="{BB962C8B-B14F-4D97-AF65-F5344CB8AC3E}">
        <p14:creationId xmlns:p14="http://schemas.microsoft.com/office/powerpoint/2010/main" val="629853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Final thoughts</a:t>
            </a:r>
            <a:endParaRPr lang="en-NZ" dirty="0"/>
          </a:p>
        </p:txBody>
      </p:sp>
      <p:sp>
        <p:nvSpPr>
          <p:cNvPr id="3" name="Content Placeholder 2"/>
          <p:cNvSpPr>
            <a:spLocks noGrp="1"/>
          </p:cNvSpPr>
          <p:nvPr>
            <p:ph idx="1"/>
          </p:nvPr>
        </p:nvSpPr>
        <p:spPr/>
        <p:txBody>
          <a:bodyPr>
            <a:normAutofit lnSpcReduction="10000"/>
          </a:bodyPr>
          <a:lstStyle/>
          <a:p>
            <a:r>
              <a:rPr lang="en-NZ" sz="2800" dirty="0" smtClean="0"/>
              <a:t>Consider theoretical and methodological issues that will arise in my own narrative project (e.g. </a:t>
            </a:r>
            <a:r>
              <a:rPr lang="en-NZ" sz="2800" dirty="0" err="1" smtClean="0"/>
              <a:t>Flowerdew</a:t>
            </a:r>
            <a:r>
              <a:rPr lang="en-NZ" sz="2800" dirty="0" smtClean="0"/>
              <a:t> &amp; Miller, 2013)</a:t>
            </a:r>
          </a:p>
          <a:p>
            <a:r>
              <a:rPr lang="en-NZ" sz="2800" dirty="0" smtClean="0"/>
              <a:t>NI </a:t>
            </a:r>
            <a:r>
              <a:rPr lang="en-NZ" sz="2800" dirty="0"/>
              <a:t>‘may be the cause of some concern or even anxiety’ for </a:t>
            </a:r>
            <a:r>
              <a:rPr lang="en-NZ" sz="2800" dirty="0" smtClean="0"/>
              <a:t>some, but for me it is ‘an </a:t>
            </a:r>
            <a:r>
              <a:rPr lang="en-NZ" sz="2800" dirty="0"/>
              <a:t>opportunity to explore new methodological territory and to locate’ myself within </a:t>
            </a:r>
            <a:r>
              <a:rPr lang="en-NZ" sz="2800" dirty="0" smtClean="0"/>
              <a:t>it. </a:t>
            </a:r>
            <a:r>
              <a:rPr lang="en-NZ" sz="2800" dirty="0"/>
              <a:t>(</a:t>
            </a:r>
            <a:r>
              <a:rPr lang="en-NZ" sz="2800" dirty="0" err="1"/>
              <a:t>Barkhuizen</a:t>
            </a:r>
            <a:r>
              <a:rPr lang="en-NZ" sz="2800" dirty="0"/>
              <a:t> et al., 2014: 114</a:t>
            </a:r>
            <a:r>
              <a:rPr lang="en-NZ" sz="2800" dirty="0" smtClean="0"/>
              <a:t>)</a:t>
            </a:r>
          </a:p>
          <a:p>
            <a:r>
              <a:rPr lang="en-NZ" sz="2800" dirty="0"/>
              <a:t>W</a:t>
            </a:r>
            <a:r>
              <a:rPr lang="en-NZ" sz="2800" dirty="0" smtClean="0"/>
              <a:t>e </a:t>
            </a:r>
            <a:r>
              <a:rPr lang="en-NZ" sz="2800" dirty="0"/>
              <a:t>can all find our own narrative path, our ‘own narrative adventure’ that emerges from our ‘particular context, culture and history</a:t>
            </a:r>
            <a:r>
              <a:rPr lang="en-NZ" sz="2800" dirty="0" smtClean="0"/>
              <a:t>’.</a:t>
            </a:r>
            <a:r>
              <a:rPr lang="en-NZ" sz="2800" dirty="0"/>
              <a:t> </a:t>
            </a:r>
            <a:r>
              <a:rPr lang="en-NZ" sz="2800" dirty="0" smtClean="0"/>
              <a:t>(Bridges, 2006</a:t>
            </a:r>
            <a:r>
              <a:rPr lang="en-NZ" sz="2800" dirty="0"/>
              <a:t>: 93) </a:t>
            </a:r>
          </a:p>
          <a:p>
            <a:endParaRPr lang="en-NZ" sz="2800" dirty="0"/>
          </a:p>
        </p:txBody>
      </p:sp>
    </p:spTree>
    <p:extLst>
      <p:ext uri="{BB962C8B-B14F-4D97-AF65-F5344CB8AC3E}">
        <p14:creationId xmlns:p14="http://schemas.microsoft.com/office/powerpoint/2010/main" val="3013964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404664"/>
          </a:xfrm>
        </p:spPr>
        <p:txBody>
          <a:bodyPr>
            <a:normAutofit fontScale="90000"/>
          </a:bodyPr>
          <a:lstStyle/>
          <a:p>
            <a:r>
              <a:rPr lang="en-NZ" sz="2800" dirty="0" smtClean="0"/>
              <a:t>References</a:t>
            </a:r>
            <a:endParaRPr lang="en-NZ" sz="2800" dirty="0"/>
          </a:p>
        </p:txBody>
      </p:sp>
      <p:sp>
        <p:nvSpPr>
          <p:cNvPr id="3" name="Content Placeholder 2"/>
          <p:cNvSpPr>
            <a:spLocks noGrp="1"/>
          </p:cNvSpPr>
          <p:nvPr>
            <p:ph idx="1"/>
          </p:nvPr>
        </p:nvSpPr>
        <p:spPr>
          <a:xfrm>
            <a:off x="457200" y="332656"/>
            <a:ext cx="8229600" cy="6480720"/>
          </a:xfrm>
        </p:spPr>
        <p:txBody>
          <a:bodyPr>
            <a:normAutofit fontScale="25000" lnSpcReduction="20000"/>
          </a:bodyPr>
          <a:lstStyle/>
          <a:p>
            <a:pPr marL="0" indent="0">
              <a:buNone/>
            </a:pPr>
            <a:r>
              <a:rPr lang="en-NZ" sz="5600" dirty="0" err="1" smtClean="0"/>
              <a:t>Barkhuizen</a:t>
            </a:r>
            <a:r>
              <a:rPr lang="en-NZ" sz="5600" dirty="0" smtClean="0"/>
              <a:t>, G. (2011). 'Narrative </a:t>
            </a:r>
            <a:r>
              <a:rPr lang="en-NZ" sz="5600" dirty="0" err="1" smtClean="0"/>
              <a:t>knowledging</a:t>
            </a:r>
            <a:r>
              <a:rPr lang="en-NZ" sz="5600" dirty="0" smtClean="0"/>
              <a:t> in TESOL’, </a:t>
            </a:r>
            <a:r>
              <a:rPr lang="en-NZ" sz="5600" i="1" dirty="0" smtClean="0"/>
              <a:t>TESOL Quarterly, 45</a:t>
            </a:r>
            <a:r>
              <a:rPr lang="en-NZ" sz="5600" dirty="0" smtClean="0"/>
              <a:t>,391-414.</a:t>
            </a:r>
          </a:p>
          <a:p>
            <a:pPr marL="0" indent="0">
              <a:buNone/>
            </a:pPr>
            <a:r>
              <a:rPr lang="en-NZ" sz="5600" dirty="0" err="1" smtClean="0"/>
              <a:t>Barkhuizen</a:t>
            </a:r>
            <a:r>
              <a:rPr lang="en-NZ" sz="5600" dirty="0" smtClean="0"/>
              <a:t>, G. (2013). Introduction: narrative research in applied linguistics. In G. </a:t>
            </a:r>
            <a:r>
              <a:rPr lang="en-NZ" sz="5600" dirty="0" err="1" smtClean="0"/>
              <a:t>Barkhuizen</a:t>
            </a:r>
            <a:r>
              <a:rPr lang="en-NZ" sz="5600" dirty="0" smtClean="0"/>
              <a:t> (Ed.), </a:t>
            </a:r>
            <a:r>
              <a:rPr lang="en-NZ" sz="5600" i="1" dirty="0" smtClean="0"/>
              <a:t>Narrative 	Inquiry in Applied Linguistics</a:t>
            </a:r>
            <a:r>
              <a:rPr lang="en-NZ" sz="5600" dirty="0" smtClean="0"/>
              <a:t> (pp. 1-16). Cambridge: Cambridge University Press.</a:t>
            </a:r>
          </a:p>
          <a:p>
            <a:pPr marL="0" indent="0">
              <a:buNone/>
            </a:pPr>
            <a:r>
              <a:rPr lang="en-NZ" sz="5600" dirty="0" err="1" smtClean="0"/>
              <a:t>Barkhuizen</a:t>
            </a:r>
            <a:r>
              <a:rPr lang="en-NZ" sz="5600" dirty="0" smtClean="0"/>
              <a:t>, G., Benson, P. &amp; </a:t>
            </a:r>
            <a:r>
              <a:rPr lang="en-NZ" sz="5600" dirty="0" err="1" smtClean="0"/>
              <a:t>Chik</a:t>
            </a:r>
            <a:r>
              <a:rPr lang="en-NZ" sz="5600" dirty="0" smtClean="0"/>
              <a:t>, A. (2014). </a:t>
            </a:r>
            <a:r>
              <a:rPr lang="en-NZ" sz="5600" i="1" dirty="0" smtClean="0"/>
              <a:t>Narrative Inquiry in Language Teaching and Learning Research</a:t>
            </a:r>
            <a:r>
              <a:rPr lang="en-NZ" sz="5600" dirty="0" smtClean="0"/>
              <a:t>. 	New York: Routledge.</a:t>
            </a:r>
          </a:p>
          <a:p>
            <a:pPr marL="0" indent="0">
              <a:buNone/>
            </a:pPr>
            <a:r>
              <a:rPr lang="en-NZ" sz="5600" dirty="0" smtClean="0"/>
              <a:t>Benson, P. (2013). Narrative writing as method: second language identity development in study abroad. In G. 	</a:t>
            </a:r>
            <a:r>
              <a:rPr lang="en-NZ" sz="5600" dirty="0" err="1" smtClean="0"/>
              <a:t>Barkhuizen</a:t>
            </a:r>
            <a:r>
              <a:rPr lang="en-NZ" sz="5600" dirty="0" smtClean="0"/>
              <a:t> (Ed.), </a:t>
            </a:r>
            <a:r>
              <a:rPr lang="en-NZ" sz="5600" i="1" dirty="0" smtClean="0"/>
              <a:t>Narrative Inquiry in Applied Linguistics</a:t>
            </a:r>
            <a:r>
              <a:rPr lang="en-NZ" sz="5600" dirty="0" smtClean="0"/>
              <a:t> (pp. 244-263). Cambridge: Cambridge 	University Press.</a:t>
            </a:r>
          </a:p>
          <a:p>
            <a:pPr marL="0" indent="0">
              <a:buNone/>
            </a:pPr>
            <a:r>
              <a:rPr lang="en-NZ" sz="5600" dirty="0" smtClean="0"/>
              <a:t>Bernard, H. R. and Ryan, G. W. (2010). </a:t>
            </a:r>
            <a:r>
              <a:rPr lang="en-NZ" sz="5600" i="1" dirty="0" err="1" smtClean="0"/>
              <a:t>Analyzing</a:t>
            </a:r>
            <a:r>
              <a:rPr lang="en-NZ" sz="5600" i="1" dirty="0" smtClean="0"/>
              <a:t> Qualitative Data: Systematic Approaches</a:t>
            </a:r>
            <a:r>
              <a:rPr lang="en-NZ" sz="5600" dirty="0" smtClean="0"/>
              <a:t>, Los Angeles: Sage.</a:t>
            </a:r>
          </a:p>
          <a:p>
            <a:pPr marL="0" indent="0">
              <a:buNone/>
            </a:pPr>
            <a:r>
              <a:rPr lang="en-NZ" sz="5600" dirty="0" smtClean="0"/>
              <a:t>Block</a:t>
            </a:r>
            <a:r>
              <a:rPr lang="en-NZ" sz="5600" dirty="0"/>
              <a:t>, D. (2007). </a:t>
            </a:r>
            <a:r>
              <a:rPr lang="en-NZ" sz="5600" i="1" dirty="0"/>
              <a:t>Second Language identities</a:t>
            </a:r>
            <a:r>
              <a:rPr lang="en-NZ" sz="5600" dirty="0"/>
              <a:t>. London: Continuum.</a:t>
            </a:r>
            <a:endParaRPr lang="en-NZ" sz="5600" dirty="0" smtClean="0"/>
          </a:p>
          <a:p>
            <a:pPr marL="0" indent="0">
              <a:buNone/>
            </a:pPr>
            <a:r>
              <a:rPr lang="en-NZ" sz="5600" dirty="0"/>
              <a:t>Bridges, N. (2006). Learning and Change through a Narrative PhD: a personal narrative in progress. In S. </a:t>
            </a:r>
            <a:r>
              <a:rPr lang="en-NZ" sz="5600" dirty="0" err="1"/>
              <a:t>Trahar</a:t>
            </a:r>
            <a:r>
              <a:rPr lang="en-NZ" sz="5600" dirty="0"/>
              <a:t> </a:t>
            </a:r>
            <a:r>
              <a:rPr lang="en-NZ" sz="5600" dirty="0" smtClean="0"/>
              <a:t>	(</a:t>
            </a:r>
            <a:r>
              <a:rPr lang="en-NZ" sz="5600" dirty="0"/>
              <a:t>Ed.), </a:t>
            </a:r>
            <a:r>
              <a:rPr lang="en-NZ" sz="5600" i="1" dirty="0"/>
              <a:t>Narrative Research on Learning: comparative and international perspectives</a:t>
            </a:r>
            <a:r>
              <a:rPr lang="en-NZ" sz="5600" dirty="0"/>
              <a:t> (pp. 93-105). </a:t>
            </a:r>
            <a:r>
              <a:rPr lang="en-NZ" sz="5600" dirty="0" smtClean="0"/>
              <a:t>	Oxford</a:t>
            </a:r>
            <a:r>
              <a:rPr lang="en-NZ" sz="5600" dirty="0"/>
              <a:t>: Symposium Books.</a:t>
            </a:r>
          </a:p>
          <a:p>
            <a:pPr marL="0" indent="0">
              <a:buNone/>
            </a:pPr>
            <a:r>
              <a:rPr lang="en-NZ" sz="5600" dirty="0" err="1"/>
              <a:t>Clandinin</a:t>
            </a:r>
            <a:r>
              <a:rPr lang="en-NZ" sz="5600" dirty="0"/>
              <a:t>, D. J., &amp; Connelly, F. M. (2000). </a:t>
            </a:r>
            <a:r>
              <a:rPr lang="en-NZ" sz="5600" i="1" dirty="0"/>
              <a:t>Narrative inquiry: Experience and story in qualitative research</a:t>
            </a:r>
            <a:r>
              <a:rPr lang="en-NZ" sz="5600" dirty="0"/>
              <a:t>. San </a:t>
            </a:r>
            <a:r>
              <a:rPr lang="en-NZ" sz="5600" dirty="0" smtClean="0"/>
              <a:t>	Francisco</a:t>
            </a:r>
            <a:r>
              <a:rPr lang="en-NZ" sz="5600" dirty="0"/>
              <a:t>: </a:t>
            </a:r>
            <a:r>
              <a:rPr lang="en-NZ" sz="5600" dirty="0" err="1"/>
              <a:t>Jossey</a:t>
            </a:r>
            <a:r>
              <a:rPr lang="en-NZ" sz="5600" dirty="0"/>
              <a:t>-Bass.</a:t>
            </a:r>
          </a:p>
          <a:p>
            <a:pPr marL="0" indent="0">
              <a:buNone/>
            </a:pPr>
            <a:r>
              <a:rPr lang="en-NZ" sz="5600" dirty="0" err="1"/>
              <a:t>Cotterall</a:t>
            </a:r>
            <a:r>
              <a:rPr lang="en-NZ" sz="5600" dirty="0"/>
              <a:t>, S. </a:t>
            </a:r>
            <a:r>
              <a:rPr lang="en-NZ" sz="5600" dirty="0" smtClean="0"/>
              <a:t>(2011</a:t>
            </a:r>
            <a:r>
              <a:rPr lang="en-NZ" sz="5600" dirty="0"/>
              <a:t>). </a:t>
            </a:r>
            <a:r>
              <a:rPr lang="en-NZ" sz="5600" i="1" dirty="0"/>
              <a:t>Stories within stories: A narrative study of six international PhD researchers’ </a:t>
            </a:r>
            <a:r>
              <a:rPr lang="en-NZ" sz="5600" i="1" dirty="0" smtClean="0"/>
              <a:t>	experiences </a:t>
            </a:r>
            <a:r>
              <a:rPr lang="en-NZ" sz="5600" i="1" dirty="0"/>
              <a:t>of doctoral learning in Australia</a:t>
            </a:r>
            <a:r>
              <a:rPr lang="en-NZ" sz="5600" dirty="0"/>
              <a:t>. </a:t>
            </a:r>
            <a:r>
              <a:rPr lang="en-US" sz="5600" dirty="0"/>
              <a:t>Published doctoral thesis, Macquarie University, </a:t>
            </a:r>
            <a:r>
              <a:rPr lang="en-US" sz="5600" dirty="0" smtClean="0"/>
              <a:t>	Australia.</a:t>
            </a:r>
            <a:endParaRPr lang="en-NZ" sz="5600" dirty="0"/>
          </a:p>
          <a:p>
            <a:pPr marL="0" indent="0">
              <a:buNone/>
            </a:pPr>
            <a:r>
              <a:rPr lang="en-NZ" sz="5600" dirty="0" err="1"/>
              <a:t>Dörnyei</a:t>
            </a:r>
            <a:r>
              <a:rPr lang="en-NZ" sz="5600" dirty="0"/>
              <a:t>, Z. (2007). </a:t>
            </a:r>
            <a:r>
              <a:rPr lang="en-NZ" sz="5600" i="1" dirty="0"/>
              <a:t>Research Methods in Applied Linguistics: Quantitative, Qualitative, and Mixed </a:t>
            </a:r>
            <a:r>
              <a:rPr lang="en-NZ" sz="5600" i="1" dirty="0" smtClean="0"/>
              <a:t>	Methodologies</a:t>
            </a:r>
            <a:r>
              <a:rPr lang="en-NZ" sz="5600" dirty="0"/>
              <a:t>. Oxford: Oxford University Press. </a:t>
            </a:r>
          </a:p>
          <a:p>
            <a:pPr marL="0" indent="0">
              <a:buNone/>
            </a:pPr>
            <a:r>
              <a:rPr lang="en-NZ" sz="5600" dirty="0" err="1" smtClean="0"/>
              <a:t>Flowerdew</a:t>
            </a:r>
            <a:r>
              <a:rPr lang="en-NZ" sz="5600" dirty="0"/>
              <a:t>, J. &amp; Miller, L. (2013). Narrative inquiry in a second language context: stories from Hong Kong. In G. </a:t>
            </a:r>
            <a:r>
              <a:rPr lang="en-NZ" sz="5600" dirty="0" smtClean="0"/>
              <a:t>	</a:t>
            </a:r>
            <a:r>
              <a:rPr lang="en-NZ" sz="5600" dirty="0" err="1" smtClean="0"/>
              <a:t>Barkhuizen</a:t>
            </a:r>
            <a:r>
              <a:rPr lang="en-NZ" sz="5600" dirty="0" smtClean="0"/>
              <a:t> </a:t>
            </a:r>
            <a:r>
              <a:rPr lang="en-NZ" sz="5600" dirty="0"/>
              <a:t>(Ed.), </a:t>
            </a:r>
            <a:r>
              <a:rPr lang="en-NZ" sz="5600" i="1" dirty="0"/>
              <a:t>Narrative Inquiry in Applied Linguistics </a:t>
            </a:r>
            <a:r>
              <a:rPr lang="en-NZ" sz="5600" dirty="0"/>
              <a:t>(pp. 41-61). Cambridge: Cambridge </a:t>
            </a:r>
            <a:r>
              <a:rPr lang="en-NZ" sz="5600" dirty="0" smtClean="0"/>
              <a:t>	University </a:t>
            </a:r>
            <a:r>
              <a:rPr lang="en-NZ" sz="5600" dirty="0"/>
              <a:t>Press.</a:t>
            </a:r>
          </a:p>
          <a:p>
            <a:pPr marL="0" indent="0">
              <a:buNone/>
            </a:pPr>
            <a:r>
              <a:rPr lang="en-NZ" sz="5600" dirty="0"/>
              <a:t>Hacker, P. (2008). </a:t>
            </a:r>
            <a:r>
              <a:rPr lang="en-NZ" sz="5600" i="1" dirty="0"/>
              <a:t>Understanding the Nature of Language Teacher Educator Learning: Substance, Narrative </a:t>
            </a:r>
            <a:r>
              <a:rPr lang="en-NZ" sz="5600" i="1" dirty="0" smtClean="0"/>
              <a:t>	Essence </a:t>
            </a:r>
            <a:r>
              <a:rPr lang="en-NZ" sz="5600" i="1" dirty="0"/>
              <a:t>and Contextual Reality</a:t>
            </a:r>
            <a:r>
              <a:rPr lang="en-NZ" sz="5600" dirty="0"/>
              <a:t>. Thesis submitted for the degree of Doctor of Philosophy in </a:t>
            </a:r>
            <a:r>
              <a:rPr lang="en-NZ" sz="5600" dirty="0" smtClean="0"/>
              <a:t>	Language </a:t>
            </a:r>
            <a:r>
              <a:rPr lang="en-NZ" sz="5600" dirty="0"/>
              <a:t>Teaching and Learning, Department of Applied Language Studies and Linguistics, </a:t>
            </a:r>
            <a:r>
              <a:rPr lang="en-NZ" sz="5600" dirty="0" smtClean="0"/>
              <a:t>The 	University </a:t>
            </a:r>
            <a:r>
              <a:rPr lang="en-NZ" sz="5600" dirty="0"/>
              <a:t>of </a:t>
            </a:r>
            <a:r>
              <a:rPr lang="en-NZ" sz="5600" dirty="0" smtClean="0"/>
              <a:t>Auckland: Auckland. </a:t>
            </a:r>
            <a:endParaRPr lang="en-NZ" sz="5600" dirty="0"/>
          </a:p>
          <a:p>
            <a:pPr marL="0" indent="0">
              <a:buNone/>
            </a:pPr>
            <a:r>
              <a:rPr lang="en-NZ" sz="5600" dirty="0" err="1"/>
              <a:t>Kramp</a:t>
            </a:r>
            <a:r>
              <a:rPr lang="en-NZ" sz="5600" dirty="0"/>
              <a:t>, M. K. (2004). Exploring life and experience through narrative inquiry. In K. de </a:t>
            </a:r>
            <a:r>
              <a:rPr lang="en-NZ" sz="5600" dirty="0" err="1"/>
              <a:t>Marrais</a:t>
            </a:r>
            <a:r>
              <a:rPr lang="en-NZ" sz="5600" dirty="0"/>
              <a:t>, &amp; S. D. </a:t>
            </a:r>
            <a:r>
              <a:rPr lang="en-NZ" sz="5600" dirty="0" err="1"/>
              <a:t>Lapan</a:t>
            </a:r>
            <a:r>
              <a:rPr lang="en-NZ" sz="5600" dirty="0"/>
              <a:t> </a:t>
            </a:r>
            <a:r>
              <a:rPr lang="en-NZ" sz="5600" dirty="0" smtClean="0"/>
              <a:t>	(</a:t>
            </a:r>
            <a:r>
              <a:rPr lang="en-NZ" sz="5600" dirty="0"/>
              <a:t>Eds.), </a:t>
            </a:r>
            <a:r>
              <a:rPr lang="en-NZ" sz="5600" i="1" dirty="0"/>
              <a:t>Foundations for research: Methods of inquiry in education and the social sciences</a:t>
            </a:r>
            <a:r>
              <a:rPr lang="en-NZ" sz="5600" dirty="0"/>
              <a:t> (pp. </a:t>
            </a:r>
            <a:r>
              <a:rPr lang="en-NZ" sz="5600" dirty="0" smtClean="0"/>
              <a:t>103-	121</a:t>
            </a:r>
            <a:r>
              <a:rPr lang="en-NZ" sz="5600" dirty="0"/>
              <a:t>). Mahwah, NJ: Lawrence Erlbaum.</a:t>
            </a:r>
          </a:p>
          <a:p>
            <a:pPr marL="0" indent="0">
              <a:buNone/>
            </a:pPr>
            <a:r>
              <a:rPr lang="en-US" sz="5600" dirty="0" err="1"/>
              <a:t>Polkinghorne</a:t>
            </a:r>
            <a:r>
              <a:rPr lang="en-US" sz="5600" dirty="0"/>
              <a:t>, D. E. (1995). Narrative configuration in qualitative analysis. </a:t>
            </a:r>
            <a:r>
              <a:rPr lang="en-US" sz="5600" i="1" dirty="0"/>
              <a:t>International Journal of Qualitative </a:t>
            </a:r>
            <a:r>
              <a:rPr lang="en-US" sz="5600" i="1" dirty="0" smtClean="0"/>
              <a:t>	Studies </a:t>
            </a:r>
            <a:r>
              <a:rPr lang="en-US" sz="5600" i="1" dirty="0"/>
              <a:t>in Education, 8</a:t>
            </a:r>
            <a:r>
              <a:rPr lang="en-US" sz="5600" dirty="0"/>
              <a:t>(1), 5-23.</a:t>
            </a:r>
            <a:endParaRPr lang="en-NZ" sz="5600" dirty="0"/>
          </a:p>
          <a:p>
            <a:pPr marL="0" indent="0">
              <a:buNone/>
            </a:pPr>
            <a:r>
              <a:rPr lang="en-NZ" sz="5600" dirty="0" err="1"/>
              <a:t>Riessman</a:t>
            </a:r>
            <a:r>
              <a:rPr lang="en-NZ" sz="5600" dirty="0"/>
              <a:t>, C. K. (2008). </a:t>
            </a:r>
            <a:r>
              <a:rPr lang="en-NZ" sz="5600" i="1" dirty="0"/>
              <a:t>Narrative methods for the human sciences</a:t>
            </a:r>
            <a:r>
              <a:rPr lang="en-NZ" sz="5600" dirty="0"/>
              <a:t>. London: Sage</a:t>
            </a:r>
            <a:r>
              <a:rPr lang="en-NZ" sz="5600" dirty="0" smtClean="0"/>
              <a:t>.</a:t>
            </a:r>
          </a:p>
          <a:p>
            <a:pPr marL="0" indent="0">
              <a:buNone/>
            </a:pPr>
            <a:r>
              <a:rPr lang="en-US" sz="5600" dirty="0"/>
              <a:t>Von </a:t>
            </a:r>
            <a:r>
              <a:rPr lang="en-US" sz="5600" dirty="0" err="1"/>
              <a:t>Randow</a:t>
            </a:r>
            <a:r>
              <a:rPr lang="en-US" sz="5600" dirty="0"/>
              <a:t>, J. &amp; </a:t>
            </a:r>
            <a:r>
              <a:rPr lang="en-US" sz="5600" dirty="0" err="1"/>
              <a:t>Clemeau</a:t>
            </a:r>
            <a:r>
              <a:rPr lang="en-US" sz="5600" dirty="0"/>
              <a:t>, E. (forthcoming). Doctoral candidates and DELNA: rising to the language </a:t>
            </a:r>
            <a:r>
              <a:rPr lang="en-US" sz="5600" dirty="0" smtClean="0"/>
              <a:t>challenge.</a:t>
            </a:r>
            <a:endParaRPr lang="en-NZ" sz="5600" dirty="0" smtClean="0"/>
          </a:p>
          <a:p>
            <a:pPr marL="0" indent="0">
              <a:buNone/>
            </a:pPr>
            <a:endParaRPr lang="en-NZ" sz="5600" dirty="0"/>
          </a:p>
          <a:p>
            <a:pPr marL="0" indent="0">
              <a:buNone/>
            </a:pPr>
            <a:endParaRPr lang="en-NZ" dirty="0"/>
          </a:p>
        </p:txBody>
      </p:sp>
    </p:spTree>
    <p:extLst>
      <p:ext uri="{BB962C8B-B14F-4D97-AF65-F5344CB8AC3E}">
        <p14:creationId xmlns:p14="http://schemas.microsoft.com/office/powerpoint/2010/main" val="831922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marL="0" indent="0">
              <a:buNone/>
            </a:pPr>
            <a:endParaRPr lang="en-NZ" sz="2800" dirty="0" smtClean="0"/>
          </a:p>
          <a:p>
            <a:endParaRPr lang="en-NZ" sz="2800" dirty="0" smtClean="0"/>
          </a:p>
          <a:p>
            <a:endParaRPr lang="en-NZ" dirty="0"/>
          </a:p>
        </p:txBody>
      </p:sp>
      <p:pic>
        <p:nvPicPr>
          <p:cNvPr id="1032" name="Picture 8" descr="https://fbcdn-sphotos-e-a.akamaihd.net/hphotos-ak-xfp1/t31.0-8/134563_487316021820_8139139_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1382" y="332656"/>
            <a:ext cx="3749218" cy="281191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scontent-a.xx.fbcdn.net/hphotos-xaf1/t31.0-8/177816_10150961735974952_12876921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208" y="505272"/>
            <a:ext cx="3734082" cy="280056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https://fbcdn-sphotos-b-a.akamaihd.net/hphotos-ak-xap1/t1.0-9/13631_325432785366_2098852_n.jpg"/>
          <p:cNvPicPr/>
          <p:nvPr/>
        </p:nvPicPr>
        <p:blipFill rotWithShape="1">
          <a:blip r:embed="rId5">
            <a:extLst>
              <a:ext uri="{28A0092B-C50C-407E-A947-70E740481C1C}">
                <a14:useLocalDpi xmlns:a14="http://schemas.microsoft.com/office/drawing/2010/main" val="0"/>
              </a:ext>
            </a:extLst>
          </a:blip>
          <a:srcRect l="19507" t="924" r="48460" b="-5559"/>
          <a:stretch/>
        </p:blipFill>
        <p:spPr bwMode="auto">
          <a:xfrm>
            <a:off x="827584" y="3788787"/>
            <a:ext cx="1240155" cy="2703195"/>
          </a:xfrm>
          <a:prstGeom prst="rect">
            <a:avLst/>
          </a:prstGeom>
          <a:noFill/>
          <a:ln>
            <a:noFill/>
          </a:ln>
          <a:extLst>
            <a:ext uri="{53640926-AAD7-44D8-BBD7-CCE9431645EC}">
              <a14:shadowObscured xmlns:a14="http://schemas.microsoft.com/office/drawing/2010/main"/>
            </a:ext>
          </a:extLst>
        </p:spPr>
      </p:pic>
      <p:pic>
        <p:nvPicPr>
          <p:cNvPr id="13" name="Picture 12" descr="https://scontent-a.xx.fbcdn.net/hphotos-xaf1/t1.0-9/380890_3037304291133_1104249767_n.jpg"/>
          <p:cNvPicPr/>
          <p:nvPr/>
        </p:nvPicPr>
        <p:blipFill rotWithShape="1">
          <a:blip r:embed="rId6">
            <a:extLst>
              <a:ext uri="{28A0092B-C50C-407E-A947-70E740481C1C}">
                <a14:useLocalDpi xmlns:a14="http://schemas.microsoft.com/office/drawing/2010/main" val="0"/>
              </a:ext>
            </a:extLst>
          </a:blip>
          <a:srcRect l="-2443" t="6702" r="2443" b="9752"/>
          <a:stretch/>
        </p:blipFill>
        <p:spPr bwMode="auto">
          <a:xfrm>
            <a:off x="2555776" y="3717032"/>
            <a:ext cx="5534025" cy="277495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85082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467544" y="980728"/>
            <a:ext cx="8229600" cy="4525963"/>
          </a:xfrm>
        </p:spPr>
        <p:txBody>
          <a:bodyPr>
            <a:normAutofit/>
          </a:bodyPr>
          <a:lstStyle/>
          <a:p>
            <a:r>
              <a:rPr lang="en-NZ" dirty="0" smtClean="0">
                <a:ea typeface="Calibri"/>
                <a:cs typeface="Times New Roman"/>
              </a:rPr>
              <a:t>Language identity: ‘</a:t>
            </a:r>
            <a:r>
              <a:rPr lang="en-NZ" dirty="0">
                <a:ea typeface="Calibri"/>
                <a:cs typeface="Times New Roman"/>
              </a:rPr>
              <a:t>the relationship between one’s sense of self and different means of communication, understood in terms of language</a:t>
            </a:r>
            <a:r>
              <a:rPr lang="en-NZ" dirty="0" smtClean="0">
                <a:ea typeface="Calibri"/>
                <a:cs typeface="Times New Roman"/>
              </a:rPr>
              <a:t>’</a:t>
            </a:r>
            <a:r>
              <a:rPr lang="en-NZ" dirty="0">
                <a:solidFill>
                  <a:prstClr val="black"/>
                </a:solidFill>
                <a:ea typeface="Calibri"/>
                <a:cs typeface="Times New Roman"/>
              </a:rPr>
              <a:t> </a:t>
            </a:r>
            <a:r>
              <a:rPr lang="en-NZ" dirty="0" smtClean="0">
                <a:solidFill>
                  <a:prstClr val="black"/>
                </a:solidFill>
                <a:ea typeface="Calibri"/>
                <a:cs typeface="Times New Roman"/>
              </a:rPr>
              <a:t>(Block, 2007</a:t>
            </a:r>
            <a:r>
              <a:rPr lang="en-NZ" dirty="0">
                <a:solidFill>
                  <a:prstClr val="black"/>
                </a:solidFill>
                <a:ea typeface="Calibri"/>
                <a:cs typeface="Times New Roman"/>
              </a:rPr>
              <a:t>: 43</a:t>
            </a:r>
            <a:r>
              <a:rPr lang="en-NZ" dirty="0" smtClean="0">
                <a:solidFill>
                  <a:prstClr val="black"/>
                </a:solidFill>
                <a:ea typeface="Calibri"/>
                <a:cs typeface="Times New Roman"/>
              </a:rPr>
              <a:t>)</a:t>
            </a:r>
          </a:p>
          <a:p>
            <a:r>
              <a:rPr lang="en-NZ" dirty="0" smtClean="0">
                <a:solidFill>
                  <a:prstClr val="black"/>
                </a:solidFill>
                <a:ea typeface="Calibri"/>
                <a:cs typeface="Times New Roman"/>
              </a:rPr>
              <a:t>Language difficulties impacting on effective relationships between supervisors and doctoral candidates, and progress in general. </a:t>
            </a:r>
            <a:r>
              <a:rPr lang="en-NZ" dirty="0">
                <a:ea typeface="Calibri"/>
                <a:cs typeface="Times New Roman"/>
              </a:rPr>
              <a:t>(von </a:t>
            </a:r>
            <a:r>
              <a:rPr lang="en-NZ" dirty="0" err="1">
                <a:ea typeface="Calibri"/>
                <a:cs typeface="Times New Roman"/>
              </a:rPr>
              <a:t>Randow</a:t>
            </a:r>
            <a:r>
              <a:rPr lang="en-NZ" dirty="0">
                <a:ea typeface="Calibri"/>
                <a:cs typeface="Times New Roman"/>
              </a:rPr>
              <a:t> &amp; </a:t>
            </a:r>
            <a:r>
              <a:rPr lang="en-NZ" dirty="0" err="1">
                <a:ea typeface="Calibri"/>
                <a:cs typeface="Times New Roman"/>
              </a:rPr>
              <a:t>Clemeau</a:t>
            </a:r>
            <a:r>
              <a:rPr lang="en-NZ" dirty="0">
                <a:ea typeface="Calibri"/>
                <a:cs typeface="Times New Roman"/>
              </a:rPr>
              <a:t>, </a:t>
            </a:r>
            <a:r>
              <a:rPr lang="en-NZ" dirty="0" smtClean="0">
                <a:ea typeface="Calibri"/>
                <a:cs typeface="Times New Roman"/>
              </a:rPr>
              <a:t>forthcoming)</a:t>
            </a:r>
            <a:endParaRPr lang="en-US" dirty="0"/>
          </a:p>
        </p:txBody>
      </p:sp>
    </p:spTree>
    <p:extLst>
      <p:ext uri="{BB962C8B-B14F-4D97-AF65-F5344CB8AC3E}">
        <p14:creationId xmlns:p14="http://schemas.microsoft.com/office/powerpoint/2010/main" val="3381902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dirty="0" smtClean="0"/>
              <a:t>DELNA</a:t>
            </a:r>
            <a:r>
              <a:rPr lang="en-NZ" dirty="0" smtClean="0"/>
              <a:t> – </a:t>
            </a:r>
            <a:r>
              <a:rPr lang="en-NZ" sz="4000" dirty="0" smtClean="0"/>
              <a:t>Diagnostic English Language Needs Assessment</a:t>
            </a:r>
            <a:endParaRPr lang="en-NZ"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222079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9335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1124744"/>
            <a:ext cx="8229600" cy="4525963"/>
          </a:xfrm>
        </p:spPr>
        <p:txBody>
          <a:bodyPr>
            <a:normAutofit/>
          </a:bodyPr>
          <a:lstStyle/>
          <a:p>
            <a:pPr marL="0" indent="0">
              <a:buNone/>
            </a:pPr>
            <a:r>
              <a:rPr lang="en-NZ" dirty="0">
                <a:ea typeface="Calibri"/>
                <a:cs typeface="Times New Roman"/>
              </a:rPr>
              <a:t>I </a:t>
            </a:r>
            <a:r>
              <a:rPr lang="en-NZ" dirty="0" smtClean="0">
                <a:ea typeface="Calibri"/>
                <a:cs typeface="Times New Roman"/>
              </a:rPr>
              <a:t>am </a:t>
            </a:r>
            <a:r>
              <a:rPr lang="en-NZ" dirty="0">
                <a:ea typeface="Calibri"/>
                <a:cs typeface="Times New Roman"/>
              </a:rPr>
              <a:t>‘more convinced by a richly described individual case study </a:t>
            </a:r>
            <a:r>
              <a:rPr lang="en-NZ" dirty="0" smtClean="0">
                <a:ea typeface="Calibri"/>
                <a:cs typeface="Times New Roman"/>
              </a:rPr>
              <a:t>than by </a:t>
            </a:r>
            <a:r>
              <a:rPr lang="en-NZ" dirty="0">
                <a:ea typeface="Calibri"/>
                <a:cs typeface="Times New Roman"/>
              </a:rPr>
              <a:t>statistical analysis of experimental data collected from large numbers of people</a:t>
            </a:r>
            <a:r>
              <a:rPr lang="en-NZ" dirty="0" smtClean="0">
                <a:ea typeface="Calibri"/>
                <a:cs typeface="Times New Roman"/>
              </a:rPr>
              <a:t>’, and I believe that ‘we </a:t>
            </a:r>
            <a:r>
              <a:rPr lang="en-NZ" dirty="0">
                <a:ea typeface="Calibri"/>
                <a:cs typeface="Times New Roman"/>
              </a:rPr>
              <a:t>can best understand the social forces that condition language teaching and learning behaviour by understanding how individuals interpret and respond to them</a:t>
            </a:r>
            <a:r>
              <a:rPr lang="en-NZ" dirty="0" smtClean="0">
                <a:ea typeface="Calibri"/>
                <a:cs typeface="Times New Roman"/>
              </a:rPr>
              <a:t>’ (</a:t>
            </a:r>
            <a:r>
              <a:rPr lang="en-NZ" dirty="0" err="1" smtClean="0">
                <a:ea typeface="Calibri"/>
                <a:cs typeface="Times New Roman"/>
              </a:rPr>
              <a:t>Barkhuizen</a:t>
            </a:r>
            <a:r>
              <a:rPr lang="en-NZ" dirty="0" smtClean="0">
                <a:ea typeface="Calibri"/>
                <a:cs typeface="Times New Roman"/>
              </a:rPr>
              <a:t> </a:t>
            </a:r>
            <a:r>
              <a:rPr lang="en-NZ" dirty="0">
                <a:ea typeface="Calibri"/>
                <a:cs typeface="Times New Roman"/>
              </a:rPr>
              <a:t>et al., 2014: </a:t>
            </a:r>
            <a:r>
              <a:rPr lang="en-NZ" dirty="0" smtClean="0">
                <a:ea typeface="Calibri"/>
                <a:cs typeface="Times New Roman"/>
              </a:rPr>
              <a:t>3).</a:t>
            </a:r>
            <a:endParaRPr lang="en-NZ" dirty="0">
              <a:ea typeface="Calibri"/>
              <a:cs typeface="Times New Roman"/>
            </a:endParaRPr>
          </a:p>
        </p:txBody>
      </p:sp>
    </p:spTree>
    <p:extLst>
      <p:ext uri="{BB962C8B-B14F-4D97-AF65-F5344CB8AC3E}">
        <p14:creationId xmlns:p14="http://schemas.microsoft.com/office/powerpoint/2010/main" val="2977376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NZ" dirty="0" smtClean="0"/>
              <a:t>Why a narrative approach?</a:t>
            </a:r>
            <a:endParaRPr lang="en-NZ"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NZ" dirty="0" smtClean="0"/>
              <a:t>Me in the ‘research puzzle’ (</a:t>
            </a:r>
            <a:r>
              <a:rPr lang="en-NZ" dirty="0" err="1" smtClean="0"/>
              <a:t>Clandinin</a:t>
            </a:r>
            <a:r>
              <a:rPr lang="en-NZ" dirty="0" smtClean="0"/>
              <a:t> </a:t>
            </a:r>
            <a:r>
              <a:rPr lang="en-NZ" dirty="0"/>
              <a:t>&amp; Connelly, 2000: 40) </a:t>
            </a:r>
            <a:endParaRPr lang="en-NZ" dirty="0" smtClean="0"/>
          </a:p>
          <a:p>
            <a:pPr lvl="1">
              <a:buFont typeface="Arial" panose="020B0604020202020204" pitchFamily="34" charset="0"/>
              <a:buChar char="•"/>
            </a:pPr>
            <a:r>
              <a:rPr lang="en-NZ" dirty="0" smtClean="0"/>
              <a:t>Second language identity: ‘any aspect of a person’s identity that is related to their knowledge, learning, or use of a second language’ (Benson, 2013: 245)</a:t>
            </a:r>
          </a:p>
          <a:p>
            <a:pPr lvl="1">
              <a:buFont typeface="Arial" panose="020B0604020202020204" pitchFamily="34" charset="0"/>
              <a:buChar char="•"/>
            </a:pPr>
            <a:r>
              <a:rPr lang="en-NZ" dirty="0" smtClean="0"/>
              <a:t>Narratives: ‘a great way to get at identities’ (Bernard &amp; Ryan, 2010: 252)</a:t>
            </a:r>
          </a:p>
        </p:txBody>
      </p:sp>
    </p:spTree>
    <p:extLst>
      <p:ext uri="{BB962C8B-B14F-4D97-AF65-F5344CB8AC3E}">
        <p14:creationId xmlns:p14="http://schemas.microsoft.com/office/powerpoint/2010/main" val="1596662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Narrative Inquiry (</a:t>
            </a:r>
            <a:r>
              <a:rPr lang="en-NZ" dirty="0" err="1" smtClean="0"/>
              <a:t>i</a:t>
            </a:r>
            <a:r>
              <a:rPr lang="en-NZ" dirty="0" smtClean="0"/>
              <a:t>)</a:t>
            </a:r>
            <a:endParaRPr lang="en-NZ" dirty="0"/>
          </a:p>
        </p:txBody>
      </p:sp>
      <p:sp>
        <p:nvSpPr>
          <p:cNvPr id="3" name="Content Placeholder 2"/>
          <p:cNvSpPr>
            <a:spLocks noGrp="1"/>
          </p:cNvSpPr>
          <p:nvPr>
            <p:ph idx="1"/>
          </p:nvPr>
        </p:nvSpPr>
        <p:spPr/>
        <p:txBody>
          <a:bodyPr>
            <a:normAutofit fontScale="85000" lnSpcReduction="10000"/>
          </a:bodyPr>
          <a:lstStyle/>
          <a:p>
            <a:pPr marL="0" indent="0">
              <a:buNone/>
            </a:pPr>
            <a:r>
              <a:rPr lang="en-NZ" b="1" dirty="0" err="1" smtClean="0"/>
              <a:t>Barkhuizen</a:t>
            </a:r>
            <a:r>
              <a:rPr lang="en-NZ" dirty="0" smtClean="0"/>
              <a:t>:</a:t>
            </a:r>
          </a:p>
          <a:p>
            <a:r>
              <a:rPr lang="en-NZ" dirty="0" smtClean="0"/>
              <a:t>‘Narrative and narrative research are notoriously hard to define.’ (2013: 2)</a:t>
            </a:r>
          </a:p>
          <a:p>
            <a:r>
              <a:rPr lang="en-NZ" dirty="0" smtClean="0"/>
              <a:t>Storytelling is both a social activity and a cognitive activity. (2013)</a:t>
            </a:r>
          </a:p>
          <a:p>
            <a:r>
              <a:rPr lang="en-NZ" i="1" dirty="0" smtClean="0"/>
              <a:t>Narrative </a:t>
            </a:r>
            <a:r>
              <a:rPr lang="en-NZ" i="1" dirty="0" err="1" smtClean="0"/>
              <a:t>knowledging</a:t>
            </a:r>
            <a:r>
              <a:rPr lang="en-NZ" dirty="0" smtClean="0"/>
              <a:t>: ‘the </a:t>
            </a:r>
            <a:r>
              <a:rPr lang="en-NZ" dirty="0"/>
              <a:t>meaning making, learning, or knowledge construction that takes place during narrative research activities of (co)constructing narratives, analysing narratives, reporting the findings, and </a:t>
            </a:r>
            <a:r>
              <a:rPr lang="en-NZ" dirty="0" smtClean="0"/>
              <a:t>reading/watching/listening </a:t>
            </a:r>
            <a:r>
              <a:rPr lang="en-NZ" dirty="0"/>
              <a:t>to research </a:t>
            </a:r>
            <a:r>
              <a:rPr lang="en-NZ" dirty="0" smtClean="0"/>
              <a:t>reports’ (2011</a:t>
            </a:r>
            <a:r>
              <a:rPr lang="en-NZ" dirty="0"/>
              <a:t>: </a:t>
            </a:r>
            <a:r>
              <a:rPr lang="en-NZ" dirty="0" smtClean="0"/>
              <a:t>395)</a:t>
            </a:r>
            <a:endParaRPr lang="en-NZ" dirty="0"/>
          </a:p>
        </p:txBody>
      </p:sp>
    </p:spTree>
    <p:extLst>
      <p:ext uri="{BB962C8B-B14F-4D97-AF65-F5344CB8AC3E}">
        <p14:creationId xmlns:p14="http://schemas.microsoft.com/office/powerpoint/2010/main" val="2469707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First readings</a:t>
            </a:r>
            <a:endParaRPr lang="en-NZ" dirty="0"/>
          </a:p>
        </p:txBody>
      </p:sp>
      <p:sp>
        <p:nvSpPr>
          <p:cNvPr id="3" name="Content Placeholder 2"/>
          <p:cNvSpPr>
            <a:spLocks noGrp="1"/>
          </p:cNvSpPr>
          <p:nvPr>
            <p:ph idx="1"/>
          </p:nvPr>
        </p:nvSpPr>
        <p:spPr>
          <a:xfrm>
            <a:off x="467544" y="1268760"/>
            <a:ext cx="8229600" cy="4525963"/>
          </a:xfrm>
        </p:spPr>
        <p:txBody>
          <a:bodyPr>
            <a:noAutofit/>
          </a:bodyPr>
          <a:lstStyle/>
          <a:p>
            <a:r>
              <a:rPr lang="en-NZ" sz="2700" i="1" dirty="0" smtClean="0"/>
              <a:t>Narrative </a:t>
            </a:r>
            <a:r>
              <a:rPr lang="en-NZ" sz="2700" i="1" dirty="0"/>
              <a:t>inquiry: Experience and story in qualitative </a:t>
            </a:r>
            <a:r>
              <a:rPr lang="en-NZ" sz="2700" i="1" dirty="0" smtClean="0"/>
              <a:t>research</a:t>
            </a:r>
            <a:r>
              <a:rPr lang="en-NZ" sz="2700" dirty="0" smtClean="0"/>
              <a:t> (</a:t>
            </a:r>
            <a:r>
              <a:rPr lang="en-NZ" sz="2700" dirty="0" err="1" smtClean="0"/>
              <a:t>Clandinin</a:t>
            </a:r>
            <a:r>
              <a:rPr lang="en-NZ" sz="2700" dirty="0" smtClean="0"/>
              <a:t> &amp; Connelly, 2000) </a:t>
            </a:r>
            <a:endParaRPr lang="en-NZ" sz="2700" dirty="0"/>
          </a:p>
          <a:p>
            <a:r>
              <a:rPr lang="en-NZ" sz="2700" i="1" dirty="0" smtClean="0"/>
              <a:t>Narrative </a:t>
            </a:r>
            <a:r>
              <a:rPr lang="en-NZ" sz="2700" i="1" dirty="0"/>
              <a:t>methods for the human </a:t>
            </a:r>
            <a:r>
              <a:rPr lang="en-NZ" sz="2700" i="1" dirty="0" smtClean="0"/>
              <a:t>sciences</a:t>
            </a:r>
            <a:r>
              <a:rPr lang="en-NZ" sz="2700" dirty="0" smtClean="0"/>
              <a:t> (</a:t>
            </a:r>
            <a:r>
              <a:rPr lang="en-NZ" sz="2700" dirty="0" err="1" smtClean="0"/>
              <a:t>Riessman</a:t>
            </a:r>
            <a:r>
              <a:rPr lang="en-NZ" sz="2700" dirty="0" smtClean="0"/>
              <a:t>, 2008) </a:t>
            </a:r>
            <a:endParaRPr lang="en-NZ" sz="2700" i="1" dirty="0" smtClean="0"/>
          </a:p>
          <a:p>
            <a:r>
              <a:rPr lang="en-US" sz="2700" i="1" dirty="0" smtClean="0"/>
              <a:t>Narrative </a:t>
            </a:r>
            <a:r>
              <a:rPr lang="en-US" sz="2700" i="1" dirty="0"/>
              <a:t>configuration in qualitative </a:t>
            </a:r>
            <a:r>
              <a:rPr lang="en-US" sz="2700" i="1" dirty="0" smtClean="0"/>
              <a:t>analysis </a:t>
            </a:r>
            <a:r>
              <a:rPr lang="en-US" sz="2700" dirty="0" smtClean="0"/>
              <a:t> (</a:t>
            </a:r>
            <a:r>
              <a:rPr lang="en-US" sz="2700" dirty="0" err="1" smtClean="0"/>
              <a:t>Polkinghorne</a:t>
            </a:r>
            <a:r>
              <a:rPr lang="en-US" sz="2700" dirty="0" smtClean="0"/>
              <a:t>, 1995)</a:t>
            </a:r>
            <a:r>
              <a:rPr lang="en-US" sz="2700" i="1" dirty="0" smtClean="0"/>
              <a:t> </a:t>
            </a:r>
            <a:endParaRPr lang="en-NZ" sz="2700" i="1" dirty="0"/>
          </a:p>
          <a:p>
            <a:r>
              <a:rPr lang="en-NZ" sz="2700" i="1" dirty="0" smtClean="0"/>
              <a:t>Exploring </a:t>
            </a:r>
            <a:r>
              <a:rPr lang="en-NZ" sz="2700" i="1" dirty="0"/>
              <a:t>life and experience through narrative </a:t>
            </a:r>
            <a:r>
              <a:rPr lang="en-NZ" sz="2700" i="1" dirty="0" smtClean="0"/>
              <a:t>inquiry</a:t>
            </a:r>
            <a:r>
              <a:rPr lang="en-NZ" sz="2700" dirty="0" smtClean="0"/>
              <a:t> (</a:t>
            </a:r>
            <a:r>
              <a:rPr lang="en-NZ" sz="2700" dirty="0" err="1" smtClean="0"/>
              <a:t>Kramp</a:t>
            </a:r>
            <a:r>
              <a:rPr lang="en-NZ" sz="2700" dirty="0" smtClean="0"/>
              <a:t>, 2004) </a:t>
            </a:r>
          </a:p>
          <a:p>
            <a:r>
              <a:rPr lang="en-NZ" sz="2700" i="1" dirty="0" smtClean="0"/>
              <a:t>Stories </a:t>
            </a:r>
            <a:r>
              <a:rPr lang="en-NZ" sz="2700" i="1" dirty="0"/>
              <a:t>within stories: A narrative study of six international PhD researchers’ experiences of doctoral learning in </a:t>
            </a:r>
            <a:r>
              <a:rPr lang="en-NZ" sz="2700" i="1" dirty="0" smtClean="0"/>
              <a:t>Australia</a:t>
            </a:r>
            <a:r>
              <a:rPr lang="en-NZ" sz="2700" dirty="0" smtClean="0"/>
              <a:t> (</a:t>
            </a:r>
            <a:r>
              <a:rPr lang="en-NZ" sz="2700" dirty="0" err="1" smtClean="0"/>
              <a:t>Cotterall</a:t>
            </a:r>
            <a:r>
              <a:rPr lang="en-NZ" sz="2700" dirty="0" smtClean="0"/>
              <a:t>, 2011) </a:t>
            </a:r>
            <a:endParaRPr lang="en-NZ" sz="2700" dirty="0"/>
          </a:p>
        </p:txBody>
      </p:sp>
    </p:spTree>
    <p:extLst>
      <p:ext uri="{BB962C8B-B14F-4D97-AF65-F5344CB8AC3E}">
        <p14:creationId xmlns:p14="http://schemas.microsoft.com/office/powerpoint/2010/main" val="49662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Narrative Inquiry (ii)</a:t>
            </a:r>
            <a:endParaRPr lang="en-NZ" dirty="0"/>
          </a:p>
        </p:txBody>
      </p:sp>
      <p:sp>
        <p:nvSpPr>
          <p:cNvPr id="3" name="Content Placeholder 2"/>
          <p:cNvSpPr>
            <a:spLocks noGrp="1"/>
          </p:cNvSpPr>
          <p:nvPr>
            <p:ph idx="1"/>
          </p:nvPr>
        </p:nvSpPr>
        <p:spPr/>
        <p:txBody>
          <a:bodyPr>
            <a:normAutofit/>
          </a:bodyPr>
          <a:lstStyle/>
          <a:p>
            <a:pPr marL="0" indent="0">
              <a:buNone/>
            </a:pPr>
            <a:r>
              <a:rPr lang="en-NZ" sz="2700" b="1" dirty="0" err="1"/>
              <a:t>Barkhuizen</a:t>
            </a:r>
            <a:r>
              <a:rPr lang="en-NZ" sz="2700" b="1" dirty="0"/>
              <a:t>, Benson and </a:t>
            </a:r>
            <a:r>
              <a:rPr lang="en-NZ" sz="2700" b="1" dirty="0" err="1" smtClean="0"/>
              <a:t>Chik</a:t>
            </a:r>
            <a:r>
              <a:rPr lang="en-NZ" sz="2700" b="1" dirty="0" smtClean="0"/>
              <a:t> (2014)</a:t>
            </a:r>
            <a:r>
              <a:rPr lang="en-NZ" sz="2700" dirty="0" smtClean="0"/>
              <a:t>:</a:t>
            </a:r>
          </a:p>
          <a:p>
            <a:r>
              <a:rPr lang="en-NZ" sz="2700" dirty="0"/>
              <a:t>‘Narrative inquiry brings storytelling and research together either by using stories as research data or by using storytelling as a tool for data analysis or presentation of </a:t>
            </a:r>
            <a:r>
              <a:rPr lang="en-NZ" sz="2700" dirty="0" smtClean="0"/>
              <a:t>findings.’ (p.3)</a:t>
            </a:r>
          </a:p>
          <a:p>
            <a:r>
              <a:rPr lang="en-NZ" sz="2700" dirty="0" smtClean="0"/>
              <a:t>Three </a:t>
            </a:r>
            <a:r>
              <a:rPr lang="en-NZ" sz="2700" dirty="0"/>
              <a:t>distinctions within approaches to narrative </a:t>
            </a:r>
            <a:r>
              <a:rPr lang="en-NZ" sz="2700" dirty="0" smtClean="0"/>
              <a:t>inquiry: 1) analyses of narratives and narrative analysis; 2) autobiographical and biographical approaches; 3) focus on content and focus on language and discourse. </a:t>
            </a:r>
            <a:endParaRPr lang="en-NZ" sz="2700" dirty="0"/>
          </a:p>
        </p:txBody>
      </p:sp>
    </p:spTree>
    <p:extLst>
      <p:ext uri="{BB962C8B-B14F-4D97-AF65-F5344CB8AC3E}">
        <p14:creationId xmlns:p14="http://schemas.microsoft.com/office/powerpoint/2010/main" val="1214754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2476</TotalTime>
  <Words>5533</Words>
  <Application>Microsoft Office PowerPoint</Application>
  <PresentationFormat>On-screen Show (4:3)</PresentationFormat>
  <Paragraphs>174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Adopting narrative inquiry as a research methodology: telling my story    </vt:lpstr>
      <vt:lpstr>PowerPoint Presentation</vt:lpstr>
      <vt:lpstr>PowerPoint Presentation</vt:lpstr>
      <vt:lpstr>DELNA – Diagnostic English Language Needs Assessment</vt:lpstr>
      <vt:lpstr>PowerPoint Presentation</vt:lpstr>
      <vt:lpstr>Why a narrative approach?</vt:lpstr>
      <vt:lpstr>Narrative Inquiry (i)</vt:lpstr>
      <vt:lpstr>First readings</vt:lpstr>
      <vt:lpstr>Narrative Inquiry (ii)</vt:lpstr>
      <vt:lpstr>Narrative data</vt:lpstr>
      <vt:lpstr>Interviews: language and transcription</vt:lpstr>
      <vt:lpstr>Data analysis (i)</vt:lpstr>
      <vt:lpstr> Data analysis (ii)  (adapted from Barkhuizen et al., 2014) </vt:lpstr>
      <vt:lpstr>Findings</vt:lpstr>
      <vt:lpstr> Rigor, trustworthiness and generalizability </vt:lpstr>
      <vt:lpstr>Reporting</vt:lpstr>
      <vt:lpstr>Final thoughts</vt:lpstr>
      <vt:lpstr>References</vt:lpstr>
    </vt:vector>
  </TitlesOfParts>
  <Company>The Faculty of Arts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Self-determination and guidance towards developing autonomy: Choice!</dc:title>
  <dc:creator>mdia013</dc:creator>
  <cp:lastModifiedBy>Morena Dias Botelho de Magalhaes</cp:lastModifiedBy>
  <cp:revision>221</cp:revision>
  <cp:lastPrinted>2014-06-03T04:41:44Z</cp:lastPrinted>
  <dcterms:created xsi:type="dcterms:W3CDTF">2012-08-23T02:39:44Z</dcterms:created>
  <dcterms:modified xsi:type="dcterms:W3CDTF">2014-06-22T05:22:43Z</dcterms:modified>
</cp:coreProperties>
</file>